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8" r:id="rId4"/>
    <p:sldId id="265" r:id="rId5"/>
    <p:sldId id="261" r:id="rId6"/>
    <p:sldId id="262" r:id="rId7"/>
    <p:sldId id="263" r:id="rId8"/>
    <p:sldId id="264" r:id="rId9"/>
    <p:sldId id="266" r:id="rId10"/>
    <p:sldId id="267" r:id="rId11"/>
    <p:sldId id="268" r:id="rId12"/>
    <p:sldId id="269" r:id="rId13"/>
    <p:sldId id="270" r:id="rId14"/>
    <p:sldId id="271" r:id="rId15"/>
    <p:sldId id="272" r:id="rId16"/>
    <p:sldId id="273" r:id="rId17"/>
    <p:sldId id="274" r:id="rId18"/>
    <p:sldId id="275" r:id="rId19"/>
    <p:sldId id="291"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7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2/7/2025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Cloud Infrastructure Management</a:t>
            </a:r>
          </a:p>
        </p:txBody>
      </p:sp>
    </p:spTree>
    <p:extLst>
      <p:ext uri="{BB962C8B-B14F-4D97-AF65-F5344CB8AC3E}">
        <p14:creationId xmlns:p14="http://schemas.microsoft.com/office/powerpoint/2010/main" val="4263606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84892"/>
            <a:ext cx="8534401" cy="810741"/>
          </a:xfrm>
        </p:spPr>
        <p:txBody>
          <a:bodyPr/>
          <a:lstStyle/>
          <a:p>
            <a:r>
              <a:rPr lang="en-IN" dirty="0"/>
              <a:t>Cloud computing at Amazon</a:t>
            </a:r>
          </a:p>
        </p:txBody>
      </p:sp>
      <p:sp>
        <p:nvSpPr>
          <p:cNvPr id="3" name="Text Placeholder 2"/>
          <p:cNvSpPr>
            <a:spLocks noGrp="1"/>
          </p:cNvSpPr>
          <p:nvPr>
            <p:ph type="body" idx="1"/>
          </p:nvPr>
        </p:nvSpPr>
        <p:spPr>
          <a:xfrm>
            <a:off x="684212" y="1134762"/>
            <a:ext cx="10807572" cy="5150707"/>
          </a:xfrm>
        </p:spPr>
        <p:txBody>
          <a:bodyPr>
            <a:normAutofit/>
          </a:bodyPr>
          <a:lstStyle/>
          <a:p>
            <a:pPr marL="285750" indent="-285750">
              <a:buFont typeface="Arial" panose="020B0604020202020204" pitchFamily="34" charset="0"/>
              <a:buChar char="•"/>
            </a:pPr>
            <a:r>
              <a:rPr lang="en-US" b="1" dirty="0">
                <a:solidFill>
                  <a:schemeClr val="bg1"/>
                </a:solidFill>
              </a:rPr>
              <a:t>Virtual Private Cloud </a:t>
            </a:r>
            <a:r>
              <a:rPr lang="en-US" dirty="0">
                <a:solidFill>
                  <a:schemeClr val="bg1"/>
                </a:solidFill>
              </a:rPr>
              <a:t>(VPC) provides a bridge between the existing IT infrastructure of an organization and the AWS cloud. The existing infrastructure is connected via a virtual private network (VPN) to a set of isolated AWS compute resources. VPC allows existing management capabilities such as security services, firewalls, and intrusion detection systems to operate seamlessly within the cloud.</a:t>
            </a:r>
          </a:p>
          <a:p>
            <a:endParaRPr lang="en-US" dirty="0">
              <a:solidFill>
                <a:schemeClr val="bg1"/>
              </a:solidFill>
            </a:endParaRPr>
          </a:p>
          <a:p>
            <a:pPr marL="285750" indent="-285750">
              <a:buFont typeface="Arial" panose="020B0604020202020204" pitchFamily="34" charset="0"/>
              <a:buChar char="•"/>
            </a:pPr>
            <a:r>
              <a:rPr lang="en-US" b="1" dirty="0">
                <a:solidFill>
                  <a:schemeClr val="bg1"/>
                </a:solidFill>
              </a:rPr>
              <a:t>Auto Scaling </a:t>
            </a:r>
            <a:r>
              <a:rPr lang="en-US" dirty="0">
                <a:solidFill>
                  <a:schemeClr val="bg1"/>
                </a:solidFill>
              </a:rPr>
              <a:t>exploits cloud elasticity and provides automatic scaling of EC2 instances. The service supports grouping of instances, monitoring of the instances in a group, and defining triggers and pairs of </a:t>
            </a:r>
            <a:r>
              <a:rPr lang="en-US" dirty="0" err="1">
                <a:solidFill>
                  <a:schemeClr val="bg1"/>
                </a:solidFill>
              </a:rPr>
              <a:t>CloudWatch</a:t>
            </a:r>
            <a:r>
              <a:rPr lang="en-US" dirty="0">
                <a:solidFill>
                  <a:schemeClr val="bg1"/>
                </a:solidFill>
              </a:rPr>
              <a:t> alarms and policies, which allow the size of the group to be scaled up or down. Typically, a maximum, a minimum, and a regular size for the group are specified.</a:t>
            </a:r>
          </a:p>
        </p:txBody>
      </p:sp>
    </p:spTree>
    <p:extLst>
      <p:ext uri="{BB962C8B-B14F-4D97-AF65-F5344CB8AC3E}">
        <p14:creationId xmlns:p14="http://schemas.microsoft.com/office/powerpoint/2010/main" val="351263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84892"/>
            <a:ext cx="8534401" cy="810741"/>
          </a:xfrm>
        </p:spPr>
        <p:txBody>
          <a:bodyPr/>
          <a:lstStyle/>
          <a:p>
            <a:r>
              <a:rPr lang="en-IN" dirty="0"/>
              <a:t>Cloud computing at Amazon</a:t>
            </a:r>
          </a:p>
        </p:txBody>
      </p:sp>
      <p:sp>
        <p:nvSpPr>
          <p:cNvPr id="3" name="Text Placeholder 2"/>
          <p:cNvSpPr>
            <a:spLocks noGrp="1"/>
          </p:cNvSpPr>
          <p:nvPr>
            <p:ph type="body" idx="1"/>
          </p:nvPr>
        </p:nvSpPr>
        <p:spPr>
          <a:xfrm>
            <a:off x="684212" y="1134762"/>
            <a:ext cx="10807572" cy="5150707"/>
          </a:xfrm>
        </p:spPr>
        <p:txBody>
          <a:bodyPr>
            <a:normAutofit/>
          </a:bodyPr>
          <a:lstStyle/>
          <a:p>
            <a:pPr marL="285750" indent="-285750">
              <a:buFont typeface="Arial" panose="020B0604020202020204" pitchFamily="34" charset="0"/>
              <a:buChar char="•"/>
            </a:pPr>
            <a:r>
              <a:rPr lang="en-US" b="1" dirty="0">
                <a:solidFill>
                  <a:schemeClr val="bg1"/>
                </a:solidFill>
              </a:rPr>
              <a:t>Elastic Beanstalk</a:t>
            </a:r>
            <a:r>
              <a:rPr lang="en-US" dirty="0">
                <a:solidFill>
                  <a:schemeClr val="bg1"/>
                </a:solidFill>
              </a:rPr>
              <a:t>, a service that interacts with other AWS services, including EC2, S3, SNS, Elastic Load Balance, and Auto Scaling, automatically handles the deployment, capacity provisioning, load balancing, Auto Scaling, and application monitoring functions. </a:t>
            </a:r>
          </a:p>
          <a:p>
            <a:pPr marL="285750" indent="-285750">
              <a:buFont typeface="Arial" panose="020B0604020202020204" pitchFamily="34" charset="0"/>
              <a:buChar char="•"/>
            </a:pPr>
            <a:r>
              <a:rPr lang="en-US" dirty="0">
                <a:solidFill>
                  <a:schemeClr val="bg1"/>
                </a:solidFill>
              </a:rPr>
              <a:t>The service automatically scales the resources as required by the application, either up, or down based on default Auto Scaling settings. </a:t>
            </a:r>
          </a:p>
          <a:p>
            <a:pPr marL="285750" indent="-285750">
              <a:buFont typeface="Arial" panose="020B0604020202020204" pitchFamily="34" charset="0"/>
              <a:buChar char="•"/>
            </a:pPr>
            <a:r>
              <a:rPr lang="en-US" dirty="0">
                <a:solidFill>
                  <a:schemeClr val="bg1"/>
                </a:solidFill>
              </a:rPr>
              <a:t>Some of the management functions provided by the service are: </a:t>
            </a:r>
          </a:p>
          <a:p>
            <a:r>
              <a:rPr lang="en-US" dirty="0">
                <a:solidFill>
                  <a:schemeClr val="bg1"/>
                </a:solidFill>
              </a:rPr>
              <a:t>	(</a:t>
            </a:r>
            <a:r>
              <a:rPr lang="en-US" dirty="0" err="1">
                <a:solidFill>
                  <a:schemeClr val="bg1"/>
                </a:solidFill>
              </a:rPr>
              <a:t>i</a:t>
            </a:r>
            <a:r>
              <a:rPr lang="en-US" dirty="0">
                <a:solidFill>
                  <a:schemeClr val="bg1"/>
                </a:solidFill>
              </a:rPr>
              <a:t>) deployment of a new application version (or rollback to a previous version); </a:t>
            </a:r>
          </a:p>
          <a:p>
            <a:r>
              <a:rPr lang="en-US" dirty="0">
                <a:solidFill>
                  <a:schemeClr val="bg1"/>
                </a:solidFill>
              </a:rPr>
              <a:t>	(ii) access to the results reported by </a:t>
            </a:r>
            <a:r>
              <a:rPr lang="en-US" dirty="0" err="1">
                <a:solidFill>
                  <a:schemeClr val="bg1"/>
                </a:solidFill>
              </a:rPr>
              <a:t>CloudWatch</a:t>
            </a:r>
            <a:r>
              <a:rPr lang="en-US" dirty="0">
                <a:solidFill>
                  <a:schemeClr val="bg1"/>
                </a:solidFill>
              </a:rPr>
              <a:t> monitoring service; </a:t>
            </a:r>
          </a:p>
          <a:p>
            <a:r>
              <a:rPr lang="en-US" dirty="0">
                <a:solidFill>
                  <a:schemeClr val="bg1"/>
                </a:solidFill>
              </a:rPr>
              <a:t>	(iii) email notifications when application status changes or application servers are added or</a:t>
            </a:r>
          </a:p>
          <a:p>
            <a:r>
              <a:rPr lang="en-US" dirty="0">
                <a:solidFill>
                  <a:schemeClr val="bg1"/>
                </a:solidFill>
              </a:rPr>
              <a:t>             removed; and </a:t>
            </a:r>
          </a:p>
          <a:p>
            <a:r>
              <a:rPr lang="en-US" dirty="0">
                <a:solidFill>
                  <a:schemeClr val="bg1"/>
                </a:solidFill>
              </a:rPr>
              <a:t>	(iv) access to server login files without needing to login to the application servers.</a:t>
            </a:r>
            <a:endParaRPr lang="en-IN" dirty="0">
              <a:solidFill>
                <a:schemeClr val="bg1"/>
              </a:solidFill>
            </a:endParaRPr>
          </a:p>
          <a:p>
            <a:endParaRPr lang="en-US" dirty="0"/>
          </a:p>
        </p:txBody>
      </p:sp>
    </p:spTree>
    <p:extLst>
      <p:ext uri="{BB962C8B-B14F-4D97-AF65-F5344CB8AC3E}">
        <p14:creationId xmlns:p14="http://schemas.microsoft.com/office/powerpoint/2010/main" val="3464253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84892"/>
            <a:ext cx="9464804" cy="810741"/>
          </a:xfrm>
        </p:spPr>
        <p:txBody>
          <a:bodyPr>
            <a:normAutofit fontScale="90000"/>
          </a:bodyPr>
          <a:lstStyle/>
          <a:p>
            <a:r>
              <a:rPr lang="en-IN" dirty="0"/>
              <a:t>Cloud </a:t>
            </a:r>
            <a:r>
              <a:rPr lang="en-IN" dirty="0" err="1"/>
              <a:t>computing:GOOGLE</a:t>
            </a:r>
            <a:r>
              <a:rPr lang="en-IN" dirty="0"/>
              <a:t> PERSPECTIVE</a:t>
            </a:r>
          </a:p>
        </p:txBody>
      </p:sp>
      <p:sp>
        <p:nvSpPr>
          <p:cNvPr id="3" name="Text Placeholder 2"/>
          <p:cNvSpPr>
            <a:spLocks noGrp="1"/>
          </p:cNvSpPr>
          <p:nvPr>
            <p:ph type="body" idx="1"/>
          </p:nvPr>
        </p:nvSpPr>
        <p:spPr>
          <a:xfrm>
            <a:off x="156519" y="1134762"/>
            <a:ext cx="11335265" cy="5150707"/>
          </a:xfrm>
        </p:spPr>
        <p:txBody>
          <a:bodyPr>
            <a:normAutofit/>
          </a:bodyPr>
          <a:lstStyle/>
          <a:p>
            <a:endParaRPr lang="en-IN" dirty="0">
              <a:solidFill>
                <a:schemeClr val="bg1"/>
              </a:solidFill>
            </a:endParaRPr>
          </a:p>
          <a:p>
            <a:endParaRPr lang="en-US" dirty="0"/>
          </a:p>
        </p:txBody>
      </p:sp>
      <p:sp>
        <p:nvSpPr>
          <p:cNvPr id="4" name="Text Placeholder 2"/>
          <p:cNvSpPr txBox="1">
            <a:spLocks/>
          </p:cNvSpPr>
          <p:nvPr/>
        </p:nvSpPr>
        <p:spPr>
          <a:xfrm>
            <a:off x="230659" y="1287162"/>
            <a:ext cx="11714206" cy="537724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r>
              <a:rPr lang="en-US" dirty="0">
                <a:solidFill>
                  <a:schemeClr val="bg1"/>
                </a:solidFill>
              </a:rPr>
              <a:t>Google’s effort is concentrated in the area of </a:t>
            </a:r>
            <a:r>
              <a:rPr lang="en-US" b="1" dirty="0">
                <a:solidFill>
                  <a:schemeClr val="bg1"/>
                </a:solidFill>
              </a:rPr>
              <a:t>Software-as-a-Service</a:t>
            </a:r>
            <a:r>
              <a:rPr lang="en-US" dirty="0">
                <a:solidFill>
                  <a:schemeClr val="bg1"/>
                </a:solidFill>
              </a:rPr>
              <a:t> (</a:t>
            </a:r>
            <a:r>
              <a:rPr lang="en-US" dirty="0" err="1">
                <a:solidFill>
                  <a:schemeClr val="bg1"/>
                </a:solidFill>
              </a:rPr>
              <a:t>SaaS</a:t>
            </a:r>
            <a:r>
              <a:rPr lang="en-US" dirty="0">
                <a:solidFill>
                  <a:schemeClr val="bg1"/>
                </a:solidFill>
              </a:rPr>
              <a:t>). </a:t>
            </a:r>
            <a:r>
              <a:rPr lang="en-IN" dirty="0">
                <a:solidFill>
                  <a:schemeClr val="bg1"/>
                </a:solidFill>
              </a:rPr>
              <a:t>Services such as Gmail, </a:t>
            </a:r>
            <a:r>
              <a:rPr lang="en-US" dirty="0">
                <a:solidFill>
                  <a:schemeClr val="bg1"/>
                </a:solidFill>
              </a:rPr>
              <a:t>Google Drive, Google Calendar, Picasa, and Google Groups are free of charge for individual users and available for a fee for organizations. These services are running on a cloud and the data for these services is stored in data centers on the cloud.</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The </a:t>
            </a:r>
            <a:r>
              <a:rPr lang="en-US" b="1" dirty="0">
                <a:solidFill>
                  <a:schemeClr val="bg1"/>
                </a:solidFill>
              </a:rPr>
              <a:t>Gmail</a:t>
            </a:r>
            <a:r>
              <a:rPr lang="en-US" dirty="0">
                <a:solidFill>
                  <a:schemeClr val="bg1"/>
                </a:solidFill>
              </a:rPr>
              <a:t> service hosts emails on Google servers and, provides a Web interface to access them. </a:t>
            </a:r>
            <a:r>
              <a:rPr lang="en-US" b="1" dirty="0">
                <a:solidFill>
                  <a:schemeClr val="bg1"/>
                </a:solidFill>
              </a:rPr>
              <a:t>Google Docs </a:t>
            </a:r>
            <a:r>
              <a:rPr lang="en-US" dirty="0">
                <a:solidFill>
                  <a:schemeClr val="bg1"/>
                </a:solidFill>
              </a:rPr>
              <a:t>is Web-based software for building text documents, spreadsheets, and presentations. </a:t>
            </a:r>
          </a:p>
          <a:p>
            <a:endParaRPr lang="en-US" dirty="0">
              <a:solidFill>
                <a:schemeClr val="bg1"/>
              </a:solidFill>
            </a:endParaRPr>
          </a:p>
          <a:p>
            <a:pPr marL="285750" indent="-285750">
              <a:buFont typeface="Arial" panose="020B0604020202020204" pitchFamily="34" charset="0"/>
              <a:buChar char="•"/>
            </a:pPr>
            <a:r>
              <a:rPr lang="en-US" b="1" dirty="0">
                <a:solidFill>
                  <a:schemeClr val="bg1"/>
                </a:solidFill>
              </a:rPr>
              <a:t>Google Calendar </a:t>
            </a:r>
            <a:r>
              <a:rPr lang="en-US" dirty="0">
                <a:solidFill>
                  <a:schemeClr val="bg1"/>
                </a:solidFill>
              </a:rPr>
              <a:t>is a browser-based scheduler; it supports multiple calendars for a user, the ability to share a calendar with other users, the display of daily/weekly/monthly views, and the ability to search events. Event reminders can be received via SMS, desktop popups, or emails</a:t>
            </a:r>
          </a:p>
          <a:p>
            <a:endParaRPr lang="en-US" dirty="0">
              <a:solidFill>
                <a:schemeClr val="bg1"/>
              </a:solidFill>
            </a:endParaRPr>
          </a:p>
          <a:p>
            <a:pPr marL="285750" indent="-285750">
              <a:buFont typeface="Arial" panose="020B0604020202020204" pitchFamily="34" charset="0"/>
              <a:buChar char="•"/>
            </a:pPr>
            <a:r>
              <a:rPr lang="en-US" b="1" dirty="0">
                <a:solidFill>
                  <a:schemeClr val="bg1"/>
                </a:solidFill>
              </a:rPr>
              <a:t>Picasa</a:t>
            </a:r>
            <a:r>
              <a:rPr lang="en-US" dirty="0">
                <a:solidFill>
                  <a:schemeClr val="bg1"/>
                </a:solidFill>
              </a:rPr>
              <a:t> is a tool to upload, share, and edit images; it provides 1 GB of disk space per user free of charge. Users can add tags to images and attach locations to photos using Google Maps. Google Groups allows users to host discussion forums to create messages online or via email</a:t>
            </a:r>
          </a:p>
        </p:txBody>
      </p:sp>
    </p:spTree>
    <p:extLst>
      <p:ext uri="{BB962C8B-B14F-4D97-AF65-F5344CB8AC3E}">
        <p14:creationId xmlns:p14="http://schemas.microsoft.com/office/powerpoint/2010/main" val="686905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84892"/>
            <a:ext cx="9464804" cy="810741"/>
          </a:xfrm>
        </p:spPr>
        <p:txBody>
          <a:bodyPr>
            <a:normAutofit fontScale="90000"/>
          </a:bodyPr>
          <a:lstStyle/>
          <a:p>
            <a:r>
              <a:rPr lang="en-IN" dirty="0"/>
              <a:t>Cloud </a:t>
            </a:r>
            <a:r>
              <a:rPr lang="en-IN" dirty="0" err="1"/>
              <a:t>computing:GOOGLE</a:t>
            </a:r>
            <a:r>
              <a:rPr lang="en-IN" dirty="0"/>
              <a:t> PERSPECTIVE</a:t>
            </a:r>
          </a:p>
        </p:txBody>
      </p:sp>
      <p:sp>
        <p:nvSpPr>
          <p:cNvPr id="3" name="Text Placeholder 2"/>
          <p:cNvSpPr>
            <a:spLocks noGrp="1"/>
          </p:cNvSpPr>
          <p:nvPr>
            <p:ph type="body" idx="1"/>
          </p:nvPr>
        </p:nvSpPr>
        <p:spPr>
          <a:xfrm>
            <a:off x="156519" y="1134762"/>
            <a:ext cx="11335265" cy="5150707"/>
          </a:xfrm>
        </p:spPr>
        <p:txBody>
          <a:bodyPr>
            <a:normAutofit/>
          </a:bodyPr>
          <a:lstStyle/>
          <a:p>
            <a:endParaRPr lang="en-IN" dirty="0">
              <a:solidFill>
                <a:schemeClr val="bg1"/>
              </a:solidFill>
            </a:endParaRPr>
          </a:p>
          <a:p>
            <a:endParaRPr lang="en-US" dirty="0"/>
          </a:p>
        </p:txBody>
      </p:sp>
      <p:sp>
        <p:nvSpPr>
          <p:cNvPr id="4" name="Text Placeholder 2"/>
          <p:cNvSpPr txBox="1">
            <a:spLocks/>
          </p:cNvSpPr>
          <p:nvPr/>
        </p:nvSpPr>
        <p:spPr>
          <a:xfrm>
            <a:off x="230659" y="1287162"/>
            <a:ext cx="11714206" cy="537724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r>
              <a:rPr lang="en-US" dirty="0">
                <a:solidFill>
                  <a:schemeClr val="bg1"/>
                </a:solidFill>
              </a:rPr>
              <a:t>Google is also a leader in the </a:t>
            </a:r>
            <a:r>
              <a:rPr lang="en-US" b="1" dirty="0">
                <a:solidFill>
                  <a:schemeClr val="bg1"/>
                </a:solidFill>
              </a:rPr>
              <a:t>Platform-as-a-Service</a:t>
            </a:r>
            <a:r>
              <a:rPr lang="en-US" dirty="0">
                <a:solidFill>
                  <a:schemeClr val="bg1"/>
                </a:solidFill>
              </a:rPr>
              <a:t> (</a:t>
            </a:r>
            <a:r>
              <a:rPr lang="en-US" dirty="0" err="1">
                <a:solidFill>
                  <a:schemeClr val="bg1"/>
                </a:solidFill>
              </a:rPr>
              <a:t>PaaS</a:t>
            </a:r>
            <a:r>
              <a:rPr lang="en-US" dirty="0">
                <a:solidFill>
                  <a:schemeClr val="bg1"/>
                </a:solidFill>
              </a:rPr>
              <a:t>) space. </a:t>
            </a:r>
            <a:r>
              <a:rPr lang="en-US" dirty="0" err="1">
                <a:solidFill>
                  <a:schemeClr val="bg1"/>
                </a:solidFill>
              </a:rPr>
              <a:t>AppEngine</a:t>
            </a:r>
            <a:r>
              <a:rPr lang="en-US" dirty="0">
                <a:solidFill>
                  <a:schemeClr val="bg1"/>
                </a:solidFill>
              </a:rPr>
              <a:t> is a developer platform hosted on the cloud. Initially it supported only Python, but support for Java was added later. The database for code development can be accessed with Google Query Language (GQL) with a SQL-like syntax</a:t>
            </a:r>
          </a:p>
          <a:p>
            <a:endParaRPr lang="en-US" dirty="0">
              <a:solidFill>
                <a:schemeClr val="bg1"/>
              </a:solidFill>
            </a:endParaRPr>
          </a:p>
          <a:p>
            <a:pPr marL="285750" indent="-285750">
              <a:buFont typeface="Arial" panose="020B0604020202020204" pitchFamily="34" charset="0"/>
              <a:buChar char="•"/>
            </a:pPr>
            <a:r>
              <a:rPr lang="en-US" b="1" dirty="0">
                <a:solidFill>
                  <a:schemeClr val="bg1"/>
                </a:solidFill>
              </a:rPr>
              <a:t>Google Base </a:t>
            </a:r>
            <a:r>
              <a:rPr lang="en-US" dirty="0">
                <a:solidFill>
                  <a:schemeClr val="bg1"/>
                </a:solidFill>
              </a:rPr>
              <a:t>is a service allowing users to load structured data from different sources to a </a:t>
            </a:r>
            <a:r>
              <a:rPr lang="en-US" dirty="0" err="1">
                <a:solidFill>
                  <a:schemeClr val="bg1"/>
                </a:solidFill>
              </a:rPr>
              <a:t>central</a:t>
            </a:r>
            <a:r>
              <a:rPr lang="en-US" dirty="0">
                <a:solidFill>
                  <a:schemeClr val="bg1"/>
                </a:solidFill>
              </a:rPr>
              <a:t> repository that is a very large, self-describing, semi-structured, heterogeneous database. It is self describing because each item follows a simple schema: (item type, attribute names).</a:t>
            </a:r>
          </a:p>
          <a:p>
            <a:endParaRPr lang="en-US" dirty="0">
              <a:solidFill>
                <a:schemeClr val="bg1"/>
              </a:solidFill>
            </a:endParaRPr>
          </a:p>
          <a:p>
            <a:pPr marL="285750" indent="-285750">
              <a:buFont typeface="Arial" panose="020B0604020202020204" pitchFamily="34" charset="0"/>
              <a:buChar char="•"/>
            </a:pPr>
            <a:r>
              <a:rPr lang="en-US" b="1" dirty="0">
                <a:solidFill>
                  <a:schemeClr val="bg1"/>
                </a:solidFill>
              </a:rPr>
              <a:t>Google Drive </a:t>
            </a:r>
            <a:r>
              <a:rPr lang="en-US" dirty="0">
                <a:solidFill>
                  <a:schemeClr val="bg1"/>
                </a:solidFill>
              </a:rPr>
              <a:t>is an online service for data storage that has been available since April 2012. It gives users 5 GB of free storage and charges $4 per month for 20 GB</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Google has also redefined the laptop with the introduction of the </a:t>
            </a:r>
            <a:r>
              <a:rPr lang="en-US" b="1" dirty="0" err="1">
                <a:solidFill>
                  <a:schemeClr val="bg1"/>
                </a:solidFill>
              </a:rPr>
              <a:t>Chromebook</a:t>
            </a:r>
            <a:r>
              <a:rPr lang="en-US" dirty="0">
                <a:solidFill>
                  <a:schemeClr val="bg1"/>
                </a:solidFill>
              </a:rPr>
              <a:t>, a purely Web-centric device running Chrome OS. Cloud-based applications, extreme portability, built-in 3G connectivity, almost instant-on, and all-day battery life are the main attractions of this device with a keyboard</a:t>
            </a:r>
          </a:p>
        </p:txBody>
      </p:sp>
    </p:spTree>
    <p:extLst>
      <p:ext uri="{BB962C8B-B14F-4D97-AF65-F5344CB8AC3E}">
        <p14:creationId xmlns:p14="http://schemas.microsoft.com/office/powerpoint/2010/main" val="2222904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284892"/>
            <a:ext cx="10338016" cy="810741"/>
          </a:xfrm>
        </p:spPr>
        <p:txBody>
          <a:bodyPr>
            <a:normAutofit fontScale="90000"/>
          </a:bodyPr>
          <a:lstStyle/>
          <a:p>
            <a:r>
              <a:rPr lang="en-IN" dirty="0"/>
              <a:t>Cloud computing: AZURE and ONLINE SERVICES</a:t>
            </a:r>
          </a:p>
        </p:txBody>
      </p:sp>
      <p:sp>
        <p:nvSpPr>
          <p:cNvPr id="3" name="Text Placeholder 2"/>
          <p:cNvSpPr>
            <a:spLocks noGrp="1"/>
          </p:cNvSpPr>
          <p:nvPr>
            <p:ph type="body" idx="1"/>
          </p:nvPr>
        </p:nvSpPr>
        <p:spPr>
          <a:xfrm>
            <a:off x="156519" y="1134762"/>
            <a:ext cx="11335265" cy="5150707"/>
          </a:xfrm>
        </p:spPr>
        <p:txBody>
          <a:bodyPr>
            <a:normAutofit/>
          </a:bodyPr>
          <a:lstStyle/>
          <a:p>
            <a:endParaRPr lang="en-IN" dirty="0">
              <a:solidFill>
                <a:schemeClr val="bg1"/>
              </a:solidFill>
            </a:endParaRPr>
          </a:p>
          <a:p>
            <a:endParaRPr lang="en-US" dirty="0"/>
          </a:p>
        </p:txBody>
      </p:sp>
      <p:sp>
        <p:nvSpPr>
          <p:cNvPr id="4" name="Text Placeholder 2"/>
          <p:cNvSpPr txBox="1">
            <a:spLocks/>
          </p:cNvSpPr>
          <p:nvPr/>
        </p:nvSpPr>
        <p:spPr>
          <a:xfrm>
            <a:off x="230659" y="1287163"/>
            <a:ext cx="11714206" cy="146427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r>
              <a:rPr lang="en-US" dirty="0">
                <a:solidFill>
                  <a:schemeClr val="bg1"/>
                </a:solidFill>
              </a:rPr>
              <a:t>Azure and Online Services are, respectively, </a:t>
            </a:r>
            <a:r>
              <a:rPr lang="en-US" b="1" dirty="0" err="1">
                <a:solidFill>
                  <a:schemeClr val="bg1"/>
                </a:solidFill>
              </a:rPr>
              <a:t>PaaS</a:t>
            </a:r>
            <a:r>
              <a:rPr lang="en-US" dirty="0">
                <a:solidFill>
                  <a:schemeClr val="bg1"/>
                </a:solidFill>
              </a:rPr>
              <a:t> and </a:t>
            </a:r>
            <a:r>
              <a:rPr lang="en-US" b="1" dirty="0" err="1">
                <a:solidFill>
                  <a:schemeClr val="bg1"/>
                </a:solidFill>
              </a:rPr>
              <a:t>SaaS</a:t>
            </a:r>
            <a:r>
              <a:rPr lang="en-US" dirty="0">
                <a:solidFill>
                  <a:schemeClr val="bg1"/>
                </a:solidFill>
              </a:rPr>
              <a:t> cloud platforms from Microsoft. </a:t>
            </a:r>
            <a:r>
              <a:rPr lang="en-US" b="1" dirty="0">
                <a:solidFill>
                  <a:schemeClr val="bg1"/>
                </a:solidFill>
              </a:rPr>
              <a:t>Windows Azure</a:t>
            </a:r>
            <a:r>
              <a:rPr lang="en-US" dirty="0">
                <a:solidFill>
                  <a:schemeClr val="bg1"/>
                </a:solidFill>
              </a:rPr>
              <a:t> is an operating system, </a:t>
            </a:r>
            <a:r>
              <a:rPr lang="en-US" b="1" dirty="0">
                <a:solidFill>
                  <a:schemeClr val="bg1"/>
                </a:solidFill>
              </a:rPr>
              <a:t>SQL Azure </a:t>
            </a:r>
            <a:r>
              <a:rPr lang="en-US" dirty="0">
                <a:solidFill>
                  <a:schemeClr val="bg1"/>
                </a:solidFill>
              </a:rPr>
              <a:t>is a cloud-based version of the SQL Server, and </a:t>
            </a:r>
            <a:r>
              <a:rPr lang="en-US" b="1" dirty="0">
                <a:solidFill>
                  <a:schemeClr val="bg1"/>
                </a:solidFill>
              </a:rPr>
              <a:t>Azure </a:t>
            </a:r>
            <a:r>
              <a:rPr lang="en-US" b="1" dirty="0" err="1">
                <a:solidFill>
                  <a:schemeClr val="bg1"/>
                </a:solidFill>
              </a:rPr>
              <a:t>AppFabric</a:t>
            </a:r>
            <a:r>
              <a:rPr lang="en-US" b="1" dirty="0">
                <a:solidFill>
                  <a:schemeClr val="bg1"/>
                </a:solidFill>
              </a:rPr>
              <a:t> </a:t>
            </a:r>
            <a:r>
              <a:rPr lang="en-US" dirty="0">
                <a:solidFill>
                  <a:schemeClr val="bg1"/>
                </a:solidFill>
              </a:rPr>
              <a:t>(formerly .NET Services) is a collection of services for cloud applications. </a:t>
            </a:r>
          </a:p>
          <a:p>
            <a:pPr marL="285750" indent="-285750">
              <a:buFont typeface="Arial" panose="020B0604020202020204" pitchFamily="34" charset="0"/>
              <a:buChar char="•"/>
            </a:pPr>
            <a:r>
              <a:rPr lang="en-US" dirty="0">
                <a:solidFill>
                  <a:schemeClr val="bg1"/>
                </a:solidFill>
              </a:rPr>
              <a:t>Windows Azure has three core components</a:t>
            </a:r>
          </a:p>
        </p:txBody>
      </p:sp>
      <p:pic>
        <p:nvPicPr>
          <p:cNvPr id="5" name="Picture 4"/>
          <p:cNvPicPr>
            <a:picLocks noChangeAspect="1"/>
          </p:cNvPicPr>
          <p:nvPr/>
        </p:nvPicPr>
        <p:blipFill>
          <a:blip r:embed="rId2"/>
          <a:stretch>
            <a:fillRect/>
          </a:stretch>
        </p:blipFill>
        <p:spPr>
          <a:xfrm>
            <a:off x="2958671" y="3208894"/>
            <a:ext cx="5467350" cy="3076575"/>
          </a:xfrm>
          <a:prstGeom prst="rect">
            <a:avLst/>
          </a:prstGeom>
        </p:spPr>
      </p:pic>
    </p:spTree>
    <p:extLst>
      <p:ext uri="{BB962C8B-B14F-4D97-AF65-F5344CB8AC3E}">
        <p14:creationId xmlns:p14="http://schemas.microsoft.com/office/powerpoint/2010/main" val="3729708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284892"/>
            <a:ext cx="10338016" cy="810741"/>
          </a:xfrm>
        </p:spPr>
        <p:txBody>
          <a:bodyPr>
            <a:normAutofit fontScale="90000"/>
          </a:bodyPr>
          <a:lstStyle/>
          <a:p>
            <a:r>
              <a:rPr lang="en-IN" dirty="0"/>
              <a:t>Cloud computing: AZURE and ONLINE SERVICES</a:t>
            </a:r>
          </a:p>
        </p:txBody>
      </p:sp>
      <p:sp>
        <p:nvSpPr>
          <p:cNvPr id="3" name="Text Placeholder 2"/>
          <p:cNvSpPr>
            <a:spLocks noGrp="1"/>
          </p:cNvSpPr>
          <p:nvPr>
            <p:ph type="body" idx="1"/>
          </p:nvPr>
        </p:nvSpPr>
        <p:spPr>
          <a:xfrm>
            <a:off x="156519" y="1134762"/>
            <a:ext cx="11335265" cy="5150707"/>
          </a:xfrm>
        </p:spPr>
        <p:txBody>
          <a:bodyPr>
            <a:normAutofit/>
          </a:bodyPr>
          <a:lstStyle/>
          <a:p>
            <a:endParaRPr lang="en-IN" dirty="0">
              <a:solidFill>
                <a:schemeClr val="bg1"/>
              </a:solidFill>
            </a:endParaRPr>
          </a:p>
          <a:p>
            <a:endParaRPr lang="en-US" dirty="0"/>
          </a:p>
        </p:txBody>
      </p:sp>
      <p:sp>
        <p:nvSpPr>
          <p:cNvPr id="4" name="Text Placeholder 2"/>
          <p:cNvSpPr txBox="1">
            <a:spLocks/>
          </p:cNvSpPr>
          <p:nvPr/>
        </p:nvSpPr>
        <p:spPr>
          <a:xfrm>
            <a:off x="230659" y="12871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r>
              <a:rPr lang="en-US" b="1" dirty="0">
                <a:solidFill>
                  <a:schemeClr val="bg1"/>
                </a:solidFill>
              </a:rPr>
              <a:t>Compute</a:t>
            </a:r>
            <a:r>
              <a:rPr lang="en-US" dirty="0">
                <a:solidFill>
                  <a:schemeClr val="bg1"/>
                </a:solidFill>
              </a:rPr>
              <a:t>, which provides a computation environment; </a:t>
            </a:r>
            <a:r>
              <a:rPr lang="en-US" b="1" dirty="0">
                <a:solidFill>
                  <a:schemeClr val="bg1"/>
                </a:solidFill>
              </a:rPr>
              <a:t>Storage</a:t>
            </a:r>
            <a:r>
              <a:rPr lang="en-US" dirty="0">
                <a:solidFill>
                  <a:schemeClr val="bg1"/>
                </a:solidFill>
              </a:rPr>
              <a:t> for scalable storage; and </a:t>
            </a:r>
            <a:r>
              <a:rPr lang="en-US" b="1" dirty="0">
                <a:solidFill>
                  <a:schemeClr val="bg1"/>
                </a:solidFill>
              </a:rPr>
              <a:t>Fabric Controller</a:t>
            </a:r>
            <a:r>
              <a:rPr lang="en-US" dirty="0">
                <a:solidFill>
                  <a:schemeClr val="bg1"/>
                </a:solidFill>
              </a:rPr>
              <a:t>, which deploys, manages, and monitors applications; it interconnects nodes consisting of servers, high-speed connections, and switches</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The </a:t>
            </a:r>
            <a:r>
              <a:rPr lang="en-US" b="1" dirty="0">
                <a:solidFill>
                  <a:schemeClr val="bg1"/>
                </a:solidFill>
              </a:rPr>
              <a:t>Content Delivery Network</a:t>
            </a:r>
            <a:r>
              <a:rPr lang="en-US" dirty="0">
                <a:solidFill>
                  <a:schemeClr val="bg1"/>
                </a:solidFill>
              </a:rPr>
              <a:t> (CDN) maintains cache copies of data to speed up computations. The Connect subsystem supports IP connections between the users and their applications running on Windows Azure. The API interface to Windows Azure is built on REST, HTTP, and XML</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The computations carried out by an application are implemented as one or more roles; an application typically runs multiple instances of a role. We can distinguish </a:t>
            </a:r>
          </a:p>
          <a:p>
            <a:r>
              <a:rPr lang="en-US" dirty="0">
                <a:solidFill>
                  <a:schemeClr val="bg1"/>
                </a:solidFill>
              </a:rPr>
              <a:t>	(</a:t>
            </a:r>
            <a:r>
              <a:rPr lang="en-US" dirty="0" err="1">
                <a:solidFill>
                  <a:schemeClr val="bg1"/>
                </a:solidFill>
              </a:rPr>
              <a:t>i</a:t>
            </a:r>
            <a:r>
              <a:rPr lang="en-US" dirty="0">
                <a:solidFill>
                  <a:schemeClr val="bg1"/>
                </a:solidFill>
              </a:rPr>
              <a:t>) Web role instances used to create Web applications; </a:t>
            </a:r>
          </a:p>
          <a:p>
            <a:r>
              <a:rPr lang="en-US" dirty="0">
                <a:solidFill>
                  <a:schemeClr val="bg1"/>
                </a:solidFill>
              </a:rPr>
              <a:t>	(ii) Worker role instances used to run Windows-based code; and </a:t>
            </a:r>
          </a:p>
          <a:p>
            <a:r>
              <a:rPr lang="en-US" dirty="0">
                <a:solidFill>
                  <a:schemeClr val="bg1"/>
                </a:solidFill>
              </a:rPr>
              <a:t>	(iii) VM role instances that run a user-provided Windows Server 2008 R2 image</a:t>
            </a:r>
          </a:p>
        </p:txBody>
      </p:sp>
    </p:spTree>
    <p:extLst>
      <p:ext uri="{BB962C8B-B14F-4D97-AF65-F5344CB8AC3E}">
        <p14:creationId xmlns:p14="http://schemas.microsoft.com/office/powerpoint/2010/main" val="246389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284892"/>
            <a:ext cx="10338016" cy="810741"/>
          </a:xfrm>
        </p:spPr>
        <p:txBody>
          <a:bodyPr>
            <a:normAutofit fontScale="90000"/>
          </a:bodyPr>
          <a:lstStyle/>
          <a:p>
            <a:r>
              <a:rPr lang="en-IN" dirty="0"/>
              <a:t>Cloud computing: AZURE and ONLINE SERVICES</a:t>
            </a:r>
          </a:p>
        </p:txBody>
      </p:sp>
      <p:sp>
        <p:nvSpPr>
          <p:cNvPr id="3" name="Text Placeholder 2"/>
          <p:cNvSpPr>
            <a:spLocks noGrp="1"/>
          </p:cNvSpPr>
          <p:nvPr>
            <p:ph type="body" idx="1"/>
          </p:nvPr>
        </p:nvSpPr>
        <p:spPr>
          <a:xfrm>
            <a:off x="156519" y="1134762"/>
            <a:ext cx="11335265" cy="5150707"/>
          </a:xfrm>
        </p:spPr>
        <p:txBody>
          <a:bodyPr>
            <a:normAutofit/>
          </a:bodyPr>
          <a:lstStyle/>
          <a:p>
            <a:endParaRPr lang="en-IN" dirty="0">
              <a:solidFill>
                <a:schemeClr val="bg1"/>
              </a:solidFill>
            </a:endParaRPr>
          </a:p>
          <a:p>
            <a:endParaRPr lang="en-US" dirty="0"/>
          </a:p>
        </p:txBody>
      </p:sp>
      <p:sp>
        <p:nvSpPr>
          <p:cNvPr id="4" name="Text Placeholder 2"/>
          <p:cNvSpPr txBox="1">
            <a:spLocks/>
          </p:cNvSpPr>
          <p:nvPr/>
        </p:nvSpPr>
        <p:spPr>
          <a:xfrm>
            <a:off x="230659" y="12871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r>
              <a:rPr lang="en-US" dirty="0">
                <a:solidFill>
                  <a:schemeClr val="bg1"/>
                </a:solidFill>
              </a:rPr>
              <a:t>Scaling, load balancing, memory management, and reliability are ensured by a </a:t>
            </a:r>
            <a:r>
              <a:rPr lang="en-US" b="1" dirty="0">
                <a:solidFill>
                  <a:schemeClr val="bg1"/>
                </a:solidFill>
              </a:rPr>
              <a:t>fabric controller</a:t>
            </a:r>
            <a:r>
              <a:rPr lang="en-US" dirty="0">
                <a:solidFill>
                  <a:schemeClr val="bg1"/>
                </a:solidFill>
              </a:rPr>
              <a:t>. The fabric controller decides where new applications should run; it chooses the physical servers to optimize utilization using configuration information uploaded with each Windows Azure application. </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The configuration information is an XML-based description of how many Web role instances, how many Worker role instances, and what other resources the application needs. The fabric controller uses this configuration file to determine how many VMs to create.</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Blobs, tables, queues, and drives are used as </a:t>
            </a:r>
            <a:r>
              <a:rPr lang="en-US" b="1" dirty="0">
                <a:solidFill>
                  <a:schemeClr val="bg1"/>
                </a:solidFill>
              </a:rPr>
              <a:t>scalable storage</a:t>
            </a:r>
            <a:r>
              <a:rPr lang="en-US" dirty="0">
                <a:solidFill>
                  <a:schemeClr val="bg1"/>
                </a:solidFill>
              </a:rPr>
              <a:t>. A blob contains binary data; a container consists of one or more blobs. Blobs can be up to a terabyte and they may have associated metadata (e.g., the information about where a JPEG photograph was taken). </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The Microsoft Azure platform currently does not provide or support any distributed parallel computing frameworks, such as </a:t>
            </a:r>
            <a:r>
              <a:rPr lang="en-US" dirty="0" err="1">
                <a:solidFill>
                  <a:schemeClr val="bg1"/>
                </a:solidFill>
              </a:rPr>
              <a:t>MapReduce</a:t>
            </a:r>
            <a:r>
              <a:rPr lang="en-US" dirty="0">
                <a:solidFill>
                  <a:schemeClr val="bg1"/>
                </a:solidFill>
              </a:rPr>
              <a:t>, Dryad, or MPI, other than the support for implementing basic queue-based job scheduling</a:t>
            </a:r>
          </a:p>
        </p:txBody>
      </p:sp>
    </p:spTree>
    <p:extLst>
      <p:ext uri="{BB962C8B-B14F-4D97-AF65-F5344CB8AC3E}">
        <p14:creationId xmlns:p14="http://schemas.microsoft.com/office/powerpoint/2010/main" val="1204577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324" y="0"/>
            <a:ext cx="11483546" cy="1095633"/>
          </a:xfrm>
        </p:spPr>
        <p:txBody>
          <a:bodyPr>
            <a:normAutofit fontScale="90000"/>
          </a:bodyPr>
          <a:lstStyle/>
          <a:p>
            <a:r>
              <a:rPr lang="en-US" dirty="0"/>
              <a:t>Open-source software platforms for private clouds</a:t>
            </a:r>
            <a:endParaRPr lang="en-IN" dirty="0"/>
          </a:p>
        </p:txBody>
      </p:sp>
      <p:sp>
        <p:nvSpPr>
          <p:cNvPr id="3" name="Text Placeholder 2"/>
          <p:cNvSpPr>
            <a:spLocks noGrp="1"/>
          </p:cNvSpPr>
          <p:nvPr>
            <p:ph type="body" idx="1"/>
          </p:nvPr>
        </p:nvSpPr>
        <p:spPr>
          <a:xfrm>
            <a:off x="156519" y="1134762"/>
            <a:ext cx="11335265" cy="5150707"/>
          </a:xfrm>
        </p:spPr>
        <p:txBody>
          <a:bodyPr>
            <a:normAutofit/>
          </a:bodyPr>
          <a:lstStyle/>
          <a:p>
            <a:endParaRPr lang="en-IN" dirty="0">
              <a:solidFill>
                <a:schemeClr val="bg1"/>
              </a:solidFill>
            </a:endParaRPr>
          </a:p>
          <a:p>
            <a:r>
              <a:rPr lang="en-US" dirty="0"/>
              <a:t>	</a:t>
            </a:r>
          </a:p>
        </p:txBody>
      </p:sp>
      <p:sp>
        <p:nvSpPr>
          <p:cNvPr id="4" name="Text Placeholder 2"/>
          <p:cNvSpPr txBox="1">
            <a:spLocks/>
          </p:cNvSpPr>
          <p:nvPr/>
        </p:nvSpPr>
        <p:spPr>
          <a:xfrm>
            <a:off x="230659" y="12871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endParaRPr lang="en-US" dirty="0">
              <a:solidFill>
                <a:schemeClr val="bg1"/>
              </a:solidFill>
            </a:endParaRPr>
          </a:p>
        </p:txBody>
      </p:sp>
      <p:sp>
        <p:nvSpPr>
          <p:cNvPr id="5" name="Text Placeholder 2"/>
          <p:cNvSpPr txBox="1">
            <a:spLocks/>
          </p:cNvSpPr>
          <p:nvPr/>
        </p:nvSpPr>
        <p:spPr>
          <a:xfrm>
            <a:off x="383059" y="14395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r>
              <a:rPr lang="en-US" dirty="0">
                <a:solidFill>
                  <a:schemeClr val="bg1"/>
                </a:solidFill>
              </a:rPr>
              <a:t>Open source cloud computing platforms such as </a:t>
            </a:r>
            <a:r>
              <a:rPr lang="en-US" b="1" dirty="0">
                <a:solidFill>
                  <a:schemeClr val="bg1"/>
                </a:solidFill>
              </a:rPr>
              <a:t>Eucalyptus, </a:t>
            </a:r>
            <a:r>
              <a:rPr lang="en-US" b="1" dirty="0" err="1">
                <a:solidFill>
                  <a:schemeClr val="bg1"/>
                </a:solidFill>
              </a:rPr>
              <a:t>OpenNebula</a:t>
            </a:r>
            <a:r>
              <a:rPr lang="en-US" b="1" dirty="0">
                <a:solidFill>
                  <a:schemeClr val="bg1"/>
                </a:solidFill>
              </a:rPr>
              <a:t>, and Nimbus </a:t>
            </a:r>
            <a:r>
              <a:rPr lang="en-US" dirty="0">
                <a:solidFill>
                  <a:schemeClr val="bg1"/>
                </a:solidFill>
              </a:rPr>
              <a:t>can be used as a control infrastructure for a private cloud. </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Schematically, a cloud infrastructure carries out the following steps to run an application: </a:t>
            </a:r>
          </a:p>
          <a:p>
            <a:r>
              <a:rPr lang="en-US" dirty="0">
                <a:solidFill>
                  <a:schemeClr val="bg1"/>
                </a:solidFill>
              </a:rPr>
              <a:t>	• Retrieves the user input from the front end. </a:t>
            </a:r>
          </a:p>
          <a:p>
            <a:r>
              <a:rPr lang="en-US" dirty="0">
                <a:solidFill>
                  <a:schemeClr val="bg1"/>
                </a:solidFill>
              </a:rPr>
              <a:t>	• Retrieves the disk image of a VM from a repository. </a:t>
            </a:r>
          </a:p>
          <a:p>
            <a:r>
              <a:rPr lang="en-US" dirty="0">
                <a:solidFill>
                  <a:schemeClr val="bg1"/>
                </a:solidFill>
              </a:rPr>
              <a:t>	• Locates a system and requests the VMM running on that system to set up a VM</a:t>
            </a:r>
          </a:p>
          <a:p>
            <a:pPr lvl="1"/>
            <a:r>
              <a:rPr lang="en-US" dirty="0">
                <a:solidFill>
                  <a:schemeClr val="bg1"/>
                </a:solidFill>
              </a:rPr>
              <a:t>• Invokes the DHCP7 and the IP bridging software to set up a MAC and IP address for the VM.</a:t>
            </a:r>
          </a:p>
        </p:txBody>
      </p:sp>
    </p:spTree>
    <p:extLst>
      <p:ext uri="{BB962C8B-B14F-4D97-AF65-F5344CB8AC3E}">
        <p14:creationId xmlns:p14="http://schemas.microsoft.com/office/powerpoint/2010/main" val="167049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324" y="0"/>
            <a:ext cx="11483546" cy="1095633"/>
          </a:xfrm>
        </p:spPr>
        <p:txBody>
          <a:bodyPr>
            <a:normAutofit fontScale="90000"/>
          </a:bodyPr>
          <a:lstStyle/>
          <a:p>
            <a:r>
              <a:rPr lang="en-US" dirty="0"/>
              <a:t>Open-source software platforms for private clouds</a:t>
            </a:r>
            <a:endParaRPr lang="en-IN" dirty="0"/>
          </a:p>
        </p:txBody>
      </p:sp>
      <p:sp>
        <p:nvSpPr>
          <p:cNvPr id="3" name="Text Placeholder 2"/>
          <p:cNvSpPr>
            <a:spLocks noGrp="1"/>
          </p:cNvSpPr>
          <p:nvPr>
            <p:ph type="body" idx="1"/>
          </p:nvPr>
        </p:nvSpPr>
        <p:spPr>
          <a:xfrm>
            <a:off x="156519" y="1134762"/>
            <a:ext cx="11335265" cy="5150707"/>
          </a:xfrm>
        </p:spPr>
        <p:txBody>
          <a:bodyPr>
            <a:normAutofit/>
          </a:bodyPr>
          <a:lstStyle/>
          <a:p>
            <a:endParaRPr lang="en-IN" dirty="0">
              <a:solidFill>
                <a:schemeClr val="bg1"/>
              </a:solidFill>
            </a:endParaRPr>
          </a:p>
          <a:p>
            <a:r>
              <a:rPr lang="en-US" dirty="0"/>
              <a:t>		</a:t>
            </a:r>
          </a:p>
        </p:txBody>
      </p:sp>
      <p:sp>
        <p:nvSpPr>
          <p:cNvPr id="4" name="Text Placeholder 2"/>
          <p:cNvSpPr txBox="1">
            <a:spLocks/>
          </p:cNvSpPr>
          <p:nvPr/>
        </p:nvSpPr>
        <p:spPr>
          <a:xfrm>
            <a:off x="230659" y="12871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endParaRPr lang="en-US" dirty="0">
              <a:solidFill>
                <a:schemeClr val="bg1"/>
              </a:solidFill>
            </a:endParaRPr>
          </a:p>
        </p:txBody>
      </p:sp>
      <p:sp>
        <p:nvSpPr>
          <p:cNvPr id="5" name="Text Placeholder 2"/>
          <p:cNvSpPr txBox="1">
            <a:spLocks/>
          </p:cNvSpPr>
          <p:nvPr/>
        </p:nvSpPr>
        <p:spPr>
          <a:xfrm>
            <a:off x="383059" y="14395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r>
              <a:rPr lang="en-US" b="1" dirty="0">
                <a:solidFill>
                  <a:schemeClr val="bg1"/>
                </a:solidFill>
              </a:rPr>
              <a:t>Eucalyptus</a:t>
            </a:r>
            <a:r>
              <a:rPr lang="en-US" dirty="0">
                <a:solidFill>
                  <a:schemeClr val="bg1"/>
                </a:solidFill>
              </a:rPr>
              <a:t> supports several operating systems including </a:t>
            </a:r>
            <a:r>
              <a:rPr lang="en-US" dirty="0" err="1">
                <a:solidFill>
                  <a:schemeClr val="bg1"/>
                </a:solidFill>
              </a:rPr>
              <a:t>CentOS</a:t>
            </a:r>
            <a:r>
              <a:rPr lang="en-US" dirty="0">
                <a:solidFill>
                  <a:schemeClr val="bg1"/>
                </a:solidFill>
              </a:rPr>
              <a:t> 5 and 6, RHEL 5 and 6, Ubuntu 10.04 LTS, and 12.04 LTS. </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The components of the system are:</a:t>
            </a:r>
          </a:p>
          <a:p>
            <a:r>
              <a:rPr lang="en-IN" dirty="0">
                <a:solidFill>
                  <a:schemeClr val="bg1"/>
                </a:solidFill>
              </a:rPr>
              <a:t>	• </a:t>
            </a:r>
            <a:r>
              <a:rPr lang="en-IN" b="1" dirty="0">
                <a:solidFill>
                  <a:schemeClr val="bg1"/>
                </a:solidFill>
              </a:rPr>
              <a:t>Virtual </a:t>
            </a:r>
            <a:r>
              <a:rPr lang="en-IN" b="1" dirty="0" err="1">
                <a:solidFill>
                  <a:schemeClr val="bg1"/>
                </a:solidFill>
              </a:rPr>
              <a:t>mach</a:t>
            </a:r>
            <a:r>
              <a:rPr lang="en-US" b="1" dirty="0" err="1">
                <a:solidFill>
                  <a:schemeClr val="bg1"/>
                </a:solidFill>
              </a:rPr>
              <a:t>ine</a:t>
            </a:r>
            <a:r>
              <a:rPr lang="en-US" dirty="0">
                <a:solidFill>
                  <a:schemeClr val="bg1"/>
                </a:solidFill>
              </a:rPr>
              <a:t>. Runs under several VMMs, including </a:t>
            </a:r>
            <a:r>
              <a:rPr lang="en-US" dirty="0" err="1">
                <a:solidFill>
                  <a:schemeClr val="bg1"/>
                </a:solidFill>
              </a:rPr>
              <a:t>Xen</a:t>
            </a:r>
            <a:r>
              <a:rPr lang="en-US" dirty="0">
                <a:solidFill>
                  <a:schemeClr val="bg1"/>
                </a:solidFill>
              </a:rPr>
              <a:t>, KVM, and </a:t>
            </a:r>
            <a:r>
              <a:rPr lang="en-US" dirty="0" err="1">
                <a:solidFill>
                  <a:schemeClr val="bg1"/>
                </a:solidFill>
              </a:rPr>
              <a:t>Vmware</a:t>
            </a:r>
            <a:r>
              <a:rPr lang="en-US" dirty="0">
                <a:solidFill>
                  <a:schemeClr val="bg1"/>
                </a:solidFill>
              </a:rPr>
              <a:t>. </a:t>
            </a:r>
          </a:p>
          <a:p>
            <a:r>
              <a:rPr lang="en-US" dirty="0">
                <a:solidFill>
                  <a:schemeClr val="bg1"/>
                </a:solidFill>
              </a:rPr>
              <a:t>	</a:t>
            </a:r>
            <a:r>
              <a:rPr lang="en-US" b="1" dirty="0">
                <a:solidFill>
                  <a:schemeClr val="bg1"/>
                </a:solidFill>
              </a:rPr>
              <a:t>• Node controller</a:t>
            </a:r>
            <a:r>
              <a:rPr lang="en-US" dirty="0">
                <a:solidFill>
                  <a:schemeClr val="bg1"/>
                </a:solidFill>
              </a:rPr>
              <a:t>. Runs on every server or node designated to host a VM and controls the activities 	   of the node. Reports to a cluster controller. </a:t>
            </a:r>
          </a:p>
          <a:p>
            <a:r>
              <a:rPr lang="en-US" dirty="0">
                <a:solidFill>
                  <a:schemeClr val="bg1"/>
                </a:solidFill>
              </a:rPr>
              <a:t>	• </a:t>
            </a:r>
            <a:r>
              <a:rPr lang="en-US" b="1" dirty="0">
                <a:solidFill>
                  <a:schemeClr val="bg1"/>
                </a:solidFill>
              </a:rPr>
              <a:t>Cluster controller</a:t>
            </a:r>
            <a:r>
              <a:rPr lang="en-US" dirty="0">
                <a:solidFill>
                  <a:schemeClr val="bg1"/>
                </a:solidFill>
              </a:rPr>
              <a:t>. Controls a number of servers. Interacts with the node controller on each server 	   	   to schedule requests on that node. Cluster controllers are managed by the cloud controller. </a:t>
            </a:r>
          </a:p>
          <a:p>
            <a:r>
              <a:rPr lang="en-US" dirty="0">
                <a:solidFill>
                  <a:schemeClr val="bg1"/>
                </a:solidFill>
              </a:rPr>
              <a:t>	• </a:t>
            </a:r>
            <a:r>
              <a:rPr lang="en-US" b="1" dirty="0">
                <a:solidFill>
                  <a:schemeClr val="bg1"/>
                </a:solidFill>
              </a:rPr>
              <a:t>Cloud controller</a:t>
            </a:r>
            <a:r>
              <a:rPr lang="en-US" dirty="0">
                <a:solidFill>
                  <a:schemeClr val="bg1"/>
                </a:solidFill>
              </a:rPr>
              <a:t>. Provides the cloud access to end users, developers, and administrators. It is 	  	   	   accessible through command-line tools compatible withEC2 and through a Web-based 	   	  	 	   Dashboard. Manages cloud resources, makes high-level scheduling decisions, and interacts with 	   	   cluster controllers. </a:t>
            </a:r>
          </a:p>
        </p:txBody>
      </p:sp>
    </p:spTree>
    <p:extLst>
      <p:ext uri="{BB962C8B-B14F-4D97-AF65-F5344CB8AC3E}">
        <p14:creationId xmlns:p14="http://schemas.microsoft.com/office/powerpoint/2010/main" val="4061459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3545904A-92CD-47D3-2E24-2E79BB4623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5270" y="350464"/>
            <a:ext cx="7058025" cy="545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0981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8309" y="438664"/>
            <a:ext cx="10914663" cy="937055"/>
          </a:xfrm>
        </p:spPr>
        <p:txBody>
          <a:bodyPr/>
          <a:lstStyle/>
          <a:p>
            <a:r>
              <a:rPr lang="en-IN" dirty="0"/>
              <a:t>Introduction</a:t>
            </a:r>
          </a:p>
        </p:txBody>
      </p:sp>
      <p:sp>
        <p:nvSpPr>
          <p:cNvPr id="3" name="Subtitle 2"/>
          <p:cNvSpPr>
            <a:spLocks noGrp="1"/>
          </p:cNvSpPr>
          <p:nvPr>
            <p:ph type="subTitle" idx="1"/>
          </p:nvPr>
        </p:nvSpPr>
        <p:spPr>
          <a:xfrm>
            <a:off x="420130" y="1515762"/>
            <a:ext cx="11664778" cy="4975653"/>
          </a:xfrm>
        </p:spPr>
        <p:txBody>
          <a:bodyPr>
            <a:normAutofit lnSpcReduction="10000"/>
          </a:bodyPr>
          <a:lstStyle/>
          <a:p>
            <a:pPr marL="800100" lvl="1" indent="-342900" algn="just">
              <a:buFont typeface="Arial" panose="020B0604020202020204" pitchFamily="34" charset="0"/>
              <a:buChar char="•"/>
            </a:pPr>
            <a:r>
              <a:rPr lang="en-IN" sz="2100" dirty="0">
                <a:solidFill>
                  <a:schemeClr val="bg1"/>
                </a:solidFill>
              </a:rPr>
              <a:t>Infrastructure-as-a-Service (</a:t>
            </a:r>
            <a:r>
              <a:rPr lang="en-IN" sz="2100" dirty="0" err="1">
                <a:solidFill>
                  <a:schemeClr val="bg1"/>
                </a:solidFill>
              </a:rPr>
              <a:t>IaaS</a:t>
            </a:r>
            <a:r>
              <a:rPr lang="en-IN" sz="2100" dirty="0">
                <a:solidFill>
                  <a:schemeClr val="bg1"/>
                </a:solidFill>
              </a:rPr>
              <a:t>)</a:t>
            </a:r>
          </a:p>
          <a:p>
            <a:pPr marL="800100" lvl="1" indent="-342900" algn="just">
              <a:buFont typeface="Arial" panose="020B0604020202020204" pitchFamily="34" charset="0"/>
              <a:buChar char="•"/>
            </a:pPr>
            <a:r>
              <a:rPr lang="en-IN" sz="2100" dirty="0">
                <a:solidFill>
                  <a:schemeClr val="bg1"/>
                </a:solidFill>
              </a:rPr>
              <a:t>Platform-as-a-Service (</a:t>
            </a:r>
            <a:r>
              <a:rPr lang="en-IN" sz="2100" dirty="0" err="1">
                <a:solidFill>
                  <a:schemeClr val="bg1"/>
                </a:solidFill>
              </a:rPr>
              <a:t>PaaS</a:t>
            </a:r>
            <a:r>
              <a:rPr lang="en-IN" sz="2100" dirty="0">
                <a:solidFill>
                  <a:schemeClr val="bg1"/>
                </a:solidFill>
              </a:rPr>
              <a:t>) </a:t>
            </a:r>
          </a:p>
          <a:p>
            <a:pPr marL="800100" lvl="1" indent="-342900" algn="just">
              <a:buFont typeface="Arial" panose="020B0604020202020204" pitchFamily="34" charset="0"/>
              <a:buChar char="•"/>
            </a:pPr>
            <a:r>
              <a:rPr lang="en-IN" sz="2100" dirty="0">
                <a:solidFill>
                  <a:schemeClr val="bg1"/>
                </a:solidFill>
              </a:rPr>
              <a:t>Software-as-a-Service (</a:t>
            </a:r>
            <a:r>
              <a:rPr lang="en-IN" sz="2100" dirty="0" err="1">
                <a:solidFill>
                  <a:schemeClr val="bg1"/>
                </a:solidFill>
              </a:rPr>
              <a:t>SaaS</a:t>
            </a:r>
            <a:r>
              <a:rPr lang="en-IN" sz="2100" dirty="0">
                <a:solidFill>
                  <a:schemeClr val="bg1"/>
                </a:solidFill>
              </a:rPr>
              <a:t>)</a:t>
            </a:r>
          </a:p>
          <a:p>
            <a:pPr marL="342900" indent="-342900" algn="just">
              <a:buFont typeface="Arial" panose="020B0604020202020204" pitchFamily="34" charset="0"/>
              <a:buChar char="•"/>
            </a:pPr>
            <a:r>
              <a:rPr lang="en-US" dirty="0">
                <a:solidFill>
                  <a:schemeClr val="bg1"/>
                </a:solidFill>
              </a:rPr>
              <a:t>Amazon is a pioneer in </a:t>
            </a:r>
            <a:r>
              <a:rPr lang="en-US" dirty="0" err="1">
                <a:solidFill>
                  <a:schemeClr val="bg1"/>
                </a:solidFill>
              </a:rPr>
              <a:t>IaaS</a:t>
            </a:r>
            <a:r>
              <a:rPr lang="en-US" dirty="0">
                <a:solidFill>
                  <a:schemeClr val="bg1"/>
                </a:solidFill>
              </a:rPr>
              <a:t>, Google’s efforts are focused on </a:t>
            </a:r>
            <a:r>
              <a:rPr lang="en-US" dirty="0" err="1">
                <a:solidFill>
                  <a:schemeClr val="bg1"/>
                </a:solidFill>
              </a:rPr>
              <a:t>SaaS</a:t>
            </a:r>
            <a:r>
              <a:rPr lang="en-US" dirty="0">
                <a:solidFill>
                  <a:schemeClr val="bg1"/>
                </a:solidFill>
              </a:rPr>
              <a:t> and </a:t>
            </a:r>
            <a:r>
              <a:rPr lang="en-US" dirty="0" err="1">
                <a:solidFill>
                  <a:schemeClr val="bg1"/>
                </a:solidFill>
              </a:rPr>
              <a:t>PaaS</a:t>
            </a:r>
            <a:r>
              <a:rPr lang="en-US" dirty="0">
                <a:solidFill>
                  <a:schemeClr val="bg1"/>
                </a:solidFill>
              </a:rPr>
              <a:t> delivery models, and Microsoft is involved in </a:t>
            </a:r>
            <a:r>
              <a:rPr lang="en-US" dirty="0" err="1">
                <a:solidFill>
                  <a:schemeClr val="bg1"/>
                </a:solidFill>
              </a:rPr>
              <a:t>PaaS</a:t>
            </a:r>
            <a:endParaRPr lang="en-US" dirty="0">
              <a:solidFill>
                <a:schemeClr val="bg1"/>
              </a:solidFill>
            </a:endParaRPr>
          </a:p>
          <a:p>
            <a:pPr marL="342900" indent="-342900" algn="just">
              <a:buFont typeface="Arial" panose="020B0604020202020204" pitchFamily="34" charset="0"/>
              <a:buChar char="•"/>
            </a:pPr>
            <a:r>
              <a:rPr lang="en-US" dirty="0">
                <a:solidFill>
                  <a:schemeClr val="bg1"/>
                </a:solidFill>
              </a:rPr>
              <a:t>Private clouds are an alternative to public clouds. Open-source cloud computing platforms such as Eucalyptus , </a:t>
            </a:r>
            <a:r>
              <a:rPr lang="en-US" dirty="0" err="1">
                <a:solidFill>
                  <a:schemeClr val="bg1"/>
                </a:solidFill>
              </a:rPr>
              <a:t>OpenNebula</a:t>
            </a:r>
            <a:r>
              <a:rPr lang="en-US" dirty="0">
                <a:solidFill>
                  <a:schemeClr val="bg1"/>
                </a:solidFill>
              </a:rPr>
              <a:t>, Nimbus, and </a:t>
            </a:r>
            <a:r>
              <a:rPr lang="en-US" dirty="0" err="1">
                <a:solidFill>
                  <a:schemeClr val="bg1"/>
                </a:solidFill>
              </a:rPr>
              <a:t>OpenStack</a:t>
            </a:r>
            <a:r>
              <a:rPr lang="en-US" dirty="0">
                <a:solidFill>
                  <a:schemeClr val="bg1"/>
                </a:solidFill>
              </a:rPr>
              <a:t> can be used as a control infrastructure for a private cloud</a:t>
            </a:r>
          </a:p>
          <a:p>
            <a:pPr marL="342900" indent="-342900" algn="just">
              <a:buFont typeface="Arial" panose="020B0604020202020204" pitchFamily="34" charset="0"/>
              <a:buChar char="•"/>
            </a:pPr>
            <a:r>
              <a:rPr lang="en-US" dirty="0">
                <a:solidFill>
                  <a:schemeClr val="bg1"/>
                </a:solidFill>
              </a:rPr>
              <a:t>Our discussion of the cloud infrastructure with an overview of service level agreements (SLAs) and the responsibility sharing between users and cloud service providers, followed by a brief discussion of software licensing, energy consumption, and ecological impact of cloud computing. We conclude with a section covering user experiences with current systems</a:t>
            </a:r>
          </a:p>
          <a:p>
            <a:pPr marL="342900" indent="-342900">
              <a:buFont typeface="Arial" panose="020B0604020202020204" pitchFamily="34" charset="0"/>
              <a:buChar char="•"/>
            </a:pPr>
            <a:endParaRPr lang="en-IN" dirty="0">
              <a:solidFill>
                <a:schemeClr val="bg1"/>
              </a:solidFill>
            </a:endParaRPr>
          </a:p>
        </p:txBody>
      </p:sp>
    </p:spTree>
    <p:extLst>
      <p:ext uri="{BB962C8B-B14F-4D97-AF65-F5344CB8AC3E}">
        <p14:creationId xmlns:p14="http://schemas.microsoft.com/office/powerpoint/2010/main" val="788480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324" y="0"/>
            <a:ext cx="11483546" cy="1095633"/>
          </a:xfrm>
        </p:spPr>
        <p:txBody>
          <a:bodyPr>
            <a:normAutofit fontScale="90000"/>
          </a:bodyPr>
          <a:lstStyle/>
          <a:p>
            <a:r>
              <a:rPr lang="en-US" dirty="0"/>
              <a:t>Open-source software platforms for private clouds</a:t>
            </a:r>
            <a:endParaRPr lang="en-IN" dirty="0"/>
          </a:p>
        </p:txBody>
      </p:sp>
      <p:sp>
        <p:nvSpPr>
          <p:cNvPr id="3" name="Text Placeholder 2"/>
          <p:cNvSpPr>
            <a:spLocks noGrp="1"/>
          </p:cNvSpPr>
          <p:nvPr>
            <p:ph type="body" idx="1"/>
          </p:nvPr>
        </p:nvSpPr>
        <p:spPr>
          <a:xfrm>
            <a:off x="156519" y="1134762"/>
            <a:ext cx="11335265" cy="5150707"/>
          </a:xfrm>
        </p:spPr>
        <p:txBody>
          <a:bodyPr>
            <a:normAutofit/>
          </a:bodyPr>
          <a:lstStyle/>
          <a:p>
            <a:endParaRPr lang="en-IN" dirty="0">
              <a:solidFill>
                <a:schemeClr val="bg1"/>
              </a:solidFill>
            </a:endParaRPr>
          </a:p>
          <a:p>
            <a:r>
              <a:rPr lang="en-US" dirty="0"/>
              <a:t>			</a:t>
            </a:r>
          </a:p>
        </p:txBody>
      </p:sp>
      <p:sp>
        <p:nvSpPr>
          <p:cNvPr id="4" name="Text Placeholder 2"/>
          <p:cNvSpPr txBox="1">
            <a:spLocks/>
          </p:cNvSpPr>
          <p:nvPr/>
        </p:nvSpPr>
        <p:spPr>
          <a:xfrm>
            <a:off x="230659" y="12871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endParaRPr lang="en-US" dirty="0">
              <a:solidFill>
                <a:schemeClr val="bg1"/>
              </a:solidFill>
            </a:endParaRPr>
          </a:p>
        </p:txBody>
      </p:sp>
      <p:sp>
        <p:nvSpPr>
          <p:cNvPr id="5" name="Text Placeholder 2"/>
          <p:cNvSpPr txBox="1">
            <a:spLocks/>
          </p:cNvSpPr>
          <p:nvPr/>
        </p:nvSpPr>
        <p:spPr>
          <a:xfrm>
            <a:off x="383059" y="14395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r>
              <a:rPr lang="en-US" dirty="0">
                <a:solidFill>
                  <a:schemeClr val="bg1"/>
                </a:solidFill>
              </a:rPr>
              <a:t>	• </a:t>
            </a:r>
            <a:r>
              <a:rPr lang="en-US" b="1" dirty="0">
                <a:solidFill>
                  <a:schemeClr val="bg1"/>
                </a:solidFill>
              </a:rPr>
              <a:t>Storage controller</a:t>
            </a:r>
            <a:r>
              <a:rPr lang="en-US" dirty="0">
                <a:solidFill>
                  <a:schemeClr val="bg1"/>
                </a:solidFill>
              </a:rPr>
              <a:t>. Provides persistent virtual hard drives to applications. It is the correspondent of 	   EBS. Users can create snapshots from EBS volumes. Snapshots are stored in Walrus and made 	  	   	   available across availability zones. </a:t>
            </a:r>
          </a:p>
          <a:p>
            <a:r>
              <a:rPr lang="en-US" dirty="0">
                <a:solidFill>
                  <a:schemeClr val="bg1"/>
                </a:solidFill>
              </a:rPr>
              <a:t>	• </a:t>
            </a:r>
            <a:r>
              <a:rPr lang="en-US" b="1" dirty="0">
                <a:solidFill>
                  <a:schemeClr val="bg1"/>
                </a:solidFill>
              </a:rPr>
              <a:t>Storage service </a:t>
            </a:r>
            <a:r>
              <a:rPr lang="en-US" dirty="0">
                <a:solidFill>
                  <a:schemeClr val="bg1"/>
                </a:solidFill>
              </a:rPr>
              <a:t>(Walrus). Provides persistent storage and, similarly to S3, allows users to store 	     	  	   objects in buckets.</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The system supports a strong separation between the user space and the administrator space; users access the system via a Web interface, whereas administrators need root access. </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The system supports a decentralized resource management of multiple clusters with multiple cluster controllers, but a single head node for handling user interfaces. It implements a distributed storage system.</a:t>
            </a:r>
          </a:p>
        </p:txBody>
      </p:sp>
    </p:spTree>
    <p:extLst>
      <p:ext uri="{BB962C8B-B14F-4D97-AF65-F5344CB8AC3E}">
        <p14:creationId xmlns:p14="http://schemas.microsoft.com/office/powerpoint/2010/main" val="1602082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324" y="0"/>
            <a:ext cx="11483546" cy="1095633"/>
          </a:xfrm>
        </p:spPr>
        <p:txBody>
          <a:bodyPr>
            <a:normAutofit fontScale="90000"/>
          </a:bodyPr>
          <a:lstStyle/>
          <a:p>
            <a:r>
              <a:rPr lang="en-US" dirty="0"/>
              <a:t>Open-source software platforms for private clouds</a:t>
            </a:r>
            <a:endParaRPr lang="en-IN" dirty="0"/>
          </a:p>
        </p:txBody>
      </p:sp>
      <p:sp>
        <p:nvSpPr>
          <p:cNvPr id="3" name="Text Placeholder 2"/>
          <p:cNvSpPr>
            <a:spLocks noGrp="1"/>
          </p:cNvSpPr>
          <p:nvPr>
            <p:ph type="body" idx="1"/>
          </p:nvPr>
        </p:nvSpPr>
        <p:spPr>
          <a:xfrm>
            <a:off x="156519" y="1134762"/>
            <a:ext cx="11335265" cy="5150707"/>
          </a:xfrm>
        </p:spPr>
        <p:txBody>
          <a:bodyPr>
            <a:normAutofit/>
          </a:bodyPr>
          <a:lstStyle/>
          <a:p>
            <a:pPr marL="285750" indent="-285750">
              <a:buFont typeface="Arial" panose="020B0604020202020204" pitchFamily="34" charset="0"/>
              <a:buChar char="•"/>
            </a:pPr>
            <a:r>
              <a:rPr lang="en-US" dirty="0">
                <a:solidFill>
                  <a:schemeClr val="bg1"/>
                </a:solidFill>
              </a:rPr>
              <a:t>The procedure to construct a virtual machine: </a:t>
            </a:r>
          </a:p>
          <a:p>
            <a:r>
              <a:rPr lang="en-US" dirty="0">
                <a:solidFill>
                  <a:schemeClr val="bg1"/>
                </a:solidFill>
              </a:rPr>
              <a:t>	• The </a:t>
            </a:r>
            <a:r>
              <a:rPr lang="en-US" dirty="0" err="1">
                <a:solidFill>
                  <a:schemeClr val="bg1"/>
                </a:solidFill>
              </a:rPr>
              <a:t>eucatools</a:t>
            </a:r>
            <a:r>
              <a:rPr lang="en-US" dirty="0">
                <a:solidFill>
                  <a:schemeClr val="bg1"/>
                </a:solidFill>
              </a:rPr>
              <a:t> front end is used to request a VM. </a:t>
            </a:r>
          </a:p>
          <a:p>
            <a:r>
              <a:rPr lang="en-US" dirty="0">
                <a:solidFill>
                  <a:schemeClr val="bg1"/>
                </a:solidFill>
              </a:rPr>
              <a:t>	• The VM disk image is transferred to a compute node. </a:t>
            </a:r>
          </a:p>
          <a:p>
            <a:r>
              <a:rPr lang="en-US" dirty="0">
                <a:solidFill>
                  <a:schemeClr val="bg1"/>
                </a:solidFill>
              </a:rPr>
              <a:t>	• This disk image is modified for use by the VMM on the compute node. </a:t>
            </a:r>
          </a:p>
          <a:p>
            <a:r>
              <a:rPr lang="en-US" dirty="0">
                <a:solidFill>
                  <a:schemeClr val="bg1"/>
                </a:solidFill>
              </a:rPr>
              <a:t>	• The compute node sets up network bridging to provide a virtual network interface controller 	  	   (NIC) with a virtual Media Access Control (MAC) address.</a:t>
            </a:r>
          </a:p>
          <a:p>
            <a:r>
              <a:rPr lang="en-US" dirty="0">
                <a:solidFill>
                  <a:schemeClr val="bg1"/>
                </a:solidFill>
              </a:rPr>
              <a:t>	• In the head node the DHCP is set up with the MAC/IP pair. </a:t>
            </a:r>
          </a:p>
          <a:p>
            <a:r>
              <a:rPr lang="en-US" dirty="0">
                <a:solidFill>
                  <a:schemeClr val="bg1"/>
                </a:solidFill>
              </a:rPr>
              <a:t>	• VMM activates the VM. </a:t>
            </a:r>
          </a:p>
          <a:p>
            <a:r>
              <a:rPr lang="en-US" dirty="0">
                <a:solidFill>
                  <a:schemeClr val="bg1"/>
                </a:solidFill>
              </a:rPr>
              <a:t>	• The user can now </a:t>
            </a:r>
            <a:r>
              <a:rPr lang="en-US" i="1" dirty="0">
                <a:solidFill>
                  <a:schemeClr val="bg1"/>
                </a:solidFill>
              </a:rPr>
              <a:t>ssh</a:t>
            </a:r>
            <a:r>
              <a:rPr lang="en-US" dirty="0">
                <a:solidFill>
                  <a:schemeClr val="bg1"/>
                </a:solidFill>
              </a:rPr>
              <a:t> directly into the VM.</a:t>
            </a:r>
            <a:endParaRPr lang="en-IN" dirty="0">
              <a:solidFill>
                <a:schemeClr val="bg1"/>
              </a:solidFill>
            </a:endParaRPr>
          </a:p>
          <a:p>
            <a:r>
              <a:rPr lang="en-US" dirty="0"/>
              <a:t>			</a:t>
            </a:r>
          </a:p>
        </p:txBody>
      </p:sp>
      <p:sp>
        <p:nvSpPr>
          <p:cNvPr id="4" name="Text Placeholder 2"/>
          <p:cNvSpPr txBox="1">
            <a:spLocks/>
          </p:cNvSpPr>
          <p:nvPr/>
        </p:nvSpPr>
        <p:spPr>
          <a:xfrm>
            <a:off x="230659" y="1296127"/>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endParaRPr lang="en-US" dirty="0">
              <a:solidFill>
                <a:schemeClr val="bg1"/>
              </a:solidFill>
            </a:endParaRPr>
          </a:p>
        </p:txBody>
      </p:sp>
      <p:sp>
        <p:nvSpPr>
          <p:cNvPr id="5" name="Text Placeholder 2"/>
          <p:cNvSpPr txBox="1">
            <a:spLocks/>
          </p:cNvSpPr>
          <p:nvPr/>
        </p:nvSpPr>
        <p:spPr>
          <a:xfrm>
            <a:off x="383059" y="14395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r>
              <a:rPr lang="en-US" dirty="0">
                <a:solidFill>
                  <a:schemeClr val="bg1"/>
                </a:solidFill>
              </a:rPr>
              <a:t> 	  	   	</a:t>
            </a:r>
          </a:p>
        </p:txBody>
      </p:sp>
    </p:spTree>
    <p:extLst>
      <p:ext uri="{BB962C8B-B14F-4D97-AF65-F5344CB8AC3E}">
        <p14:creationId xmlns:p14="http://schemas.microsoft.com/office/powerpoint/2010/main" val="875861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324" y="0"/>
            <a:ext cx="11483546" cy="1095633"/>
          </a:xfrm>
        </p:spPr>
        <p:txBody>
          <a:bodyPr>
            <a:normAutofit fontScale="90000"/>
          </a:bodyPr>
          <a:lstStyle/>
          <a:p>
            <a:r>
              <a:rPr lang="en-US" dirty="0"/>
              <a:t>Open-source software platforms for private clouds</a:t>
            </a:r>
            <a:endParaRPr lang="en-IN" dirty="0"/>
          </a:p>
        </p:txBody>
      </p:sp>
      <p:sp>
        <p:nvSpPr>
          <p:cNvPr id="3" name="Text Placeholder 2"/>
          <p:cNvSpPr>
            <a:spLocks noGrp="1"/>
          </p:cNvSpPr>
          <p:nvPr>
            <p:ph type="body" idx="1"/>
          </p:nvPr>
        </p:nvSpPr>
        <p:spPr>
          <a:xfrm>
            <a:off x="156519" y="1134762"/>
            <a:ext cx="11335265" cy="5570838"/>
          </a:xfrm>
        </p:spPr>
        <p:txBody>
          <a:bodyPr>
            <a:normAutofit/>
          </a:bodyPr>
          <a:lstStyle/>
          <a:p>
            <a:pPr marL="285750" indent="-285750">
              <a:buFont typeface="Arial" panose="020B0604020202020204" pitchFamily="34" charset="0"/>
              <a:buChar char="•"/>
            </a:pPr>
            <a:r>
              <a:rPr lang="en-US" b="1" dirty="0">
                <a:solidFill>
                  <a:schemeClr val="bg1"/>
                </a:solidFill>
              </a:rPr>
              <a:t>Open-Nebula</a:t>
            </a:r>
            <a:r>
              <a:rPr lang="en-US" dirty="0">
                <a:solidFill>
                  <a:schemeClr val="bg1"/>
                </a:solidFill>
              </a:rPr>
              <a:t> is a private cloud with users actually logging into the head node to access cloud functions. </a:t>
            </a:r>
          </a:p>
          <a:p>
            <a:pPr marL="285750" indent="-285750">
              <a:buFont typeface="Arial" panose="020B0604020202020204" pitchFamily="34" charset="0"/>
              <a:buChar char="•"/>
            </a:pPr>
            <a:r>
              <a:rPr lang="en-US" dirty="0">
                <a:solidFill>
                  <a:schemeClr val="bg1"/>
                </a:solidFill>
              </a:rPr>
              <a:t>The system is centralized and its default configuration uses NFS (Network File System). </a:t>
            </a:r>
          </a:p>
          <a:p>
            <a:pPr marL="285750" indent="-285750">
              <a:buFont typeface="Arial" panose="020B0604020202020204" pitchFamily="34" charset="0"/>
              <a:buChar char="•"/>
            </a:pPr>
            <a:r>
              <a:rPr lang="en-US" dirty="0">
                <a:solidFill>
                  <a:schemeClr val="bg1"/>
                </a:solidFill>
              </a:rPr>
              <a:t>The procedure to construct a virtual machine consists of several steps: </a:t>
            </a:r>
          </a:p>
          <a:p>
            <a:r>
              <a:rPr lang="en-US" dirty="0">
                <a:solidFill>
                  <a:schemeClr val="bg1"/>
                </a:solidFill>
              </a:rPr>
              <a:t>	(</a:t>
            </a:r>
            <a:r>
              <a:rPr lang="en-US" dirty="0" err="1">
                <a:solidFill>
                  <a:schemeClr val="bg1"/>
                </a:solidFill>
              </a:rPr>
              <a:t>i</a:t>
            </a:r>
            <a:r>
              <a:rPr lang="en-US" dirty="0">
                <a:solidFill>
                  <a:schemeClr val="bg1"/>
                </a:solidFill>
              </a:rPr>
              <a:t>) the user signs into the head node using </a:t>
            </a:r>
            <a:r>
              <a:rPr lang="en-US" i="1" dirty="0" err="1">
                <a:solidFill>
                  <a:schemeClr val="bg1"/>
                </a:solidFill>
              </a:rPr>
              <a:t>ssh</a:t>
            </a:r>
            <a:r>
              <a:rPr lang="en-US" dirty="0">
                <a:solidFill>
                  <a:schemeClr val="bg1"/>
                </a:solidFill>
              </a:rPr>
              <a:t>; </a:t>
            </a:r>
          </a:p>
          <a:p>
            <a:r>
              <a:rPr lang="en-US" dirty="0">
                <a:solidFill>
                  <a:schemeClr val="bg1"/>
                </a:solidFill>
              </a:rPr>
              <a:t>	(ii) the system uses the </a:t>
            </a:r>
            <a:r>
              <a:rPr lang="en-US" i="1" dirty="0" err="1">
                <a:solidFill>
                  <a:schemeClr val="bg1"/>
                </a:solidFill>
              </a:rPr>
              <a:t>onevm</a:t>
            </a:r>
            <a:r>
              <a:rPr lang="en-US" dirty="0">
                <a:solidFill>
                  <a:schemeClr val="bg1"/>
                </a:solidFill>
              </a:rPr>
              <a:t> command to request a VM; </a:t>
            </a:r>
          </a:p>
          <a:p>
            <a:r>
              <a:rPr lang="en-US" dirty="0">
                <a:solidFill>
                  <a:schemeClr val="bg1"/>
                </a:solidFill>
              </a:rPr>
              <a:t>	(iii) the VM template disk image is transformed to fit the correct size and configuration within 	  	      the NFS directory on the head node; </a:t>
            </a:r>
          </a:p>
          <a:p>
            <a:r>
              <a:rPr lang="en-US" dirty="0">
                <a:solidFill>
                  <a:schemeClr val="bg1"/>
                </a:solidFill>
              </a:rPr>
              <a:t>	(iv) the </a:t>
            </a:r>
            <a:r>
              <a:rPr lang="en-US" i="1" dirty="0" err="1">
                <a:solidFill>
                  <a:schemeClr val="bg1"/>
                </a:solidFill>
              </a:rPr>
              <a:t>oned</a:t>
            </a:r>
            <a:r>
              <a:rPr lang="en-US" dirty="0">
                <a:solidFill>
                  <a:schemeClr val="bg1"/>
                </a:solidFill>
              </a:rPr>
              <a:t> daemon on the head node uses </a:t>
            </a:r>
            <a:r>
              <a:rPr lang="en-US" i="1" dirty="0" err="1">
                <a:solidFill>
                  <a:schemeClr val="bg1"/>
                </a:solidFill>
              </a:rPr>
              <a:t>ssh</a:t>
            </a:r>
            <a:r>
              <a:rPr lang="en-US" dirty="0">
                <a:solidFill>
                  <a:schemeClr val="bg1"/>
                </a:solidFill>
              </a:rPr>
              <a:t> to log into a compute node; </a:t>
            </a:r>
          </a:p>
          <a:p>
            <a:r>
              <a:rPr lang="en-US" dirty="0">
                <a:solidFill>
                  <a:schemeClr val="bg1"/>
                </a:solidFill>
              </a:rPr>
              <a:t>	(v) the compute node sets up network bridging to provide a virtual NIC with a virtual MAC; </a:t>
            </a:r>
          </a:p>
          <a:p>
            <a:r>
              <a:rPr lang="en-US" dirty="0">
                <a:solidFill>
                  <a:schemeClr val="bg1"/>
                </a:solidFill>
              </a:rPr>
              <a:t>	(vi) the files needed by the VMM are transferred to the compute node via the NFS; </a:t>
            </a:r>
          </a:p>
          <a:p>
            <a:r>
              <a:rPr lang="en-US" dirty="0">
                <a:solidFill>
                  <a:schemeClr val="bg1"/>
                </a:solidFill>
              </a:rPr>
              <a:t>	(vii) the VMM on the compute node starts the VM; and </a:t>
            </a:r>
          </a:p>
          <a:p>
            <a:r>
              <a:rPr lang="en-US" dirty="0">
                <a:solidFill>
                  <a:schemeClr val="bg1"/>
                </a:solidFill>
              </a:rPr>
              <a:t>	(viii) the user is able to </a:t>
            </a:r>
            <a:r>
              <a:rPr lang="en-US" i="1" dirty="0" err="1">
                <a:solidFill>
                  <a:schemeClr val="bg1"/>
                </a:solidFill>
              </a:rPr>
              <a:t>ssh</a:t>
            </a:r>
            <a:r>
              <a:rPr lang="en-US" i="1" dirty="0">
                <a:solidFill>
                  <a:schemeClr val="bg1"/>
                </a:solidFill>
              </a:rPr>
              <a:t> </a:t>
            </a:r>
            <a:r>
              <a:rPr lang="en-US" dirty="0">
                <a:solidFill>
                  <a:schemeClr val="bg1"/>
                </a:solidFill>
              </a:rPr>
              <a:t>directly to the VM on the compute node	</a:t>
            </a:r>
            <a:r>
              <a:rPr lang="en-US" dirty="0"/>
              <a:t>	</a:t>
            </a:r>
          </a:p>
        </p:txBody>
      </p:sp>
      <p:sp>
        <p:nvSpPr>
          <p:cNvPr id="4" name="Text Placeholder 2"/>
          <p:cNvSpPr txBox="1">
            <a:spLocks/>
          </p:cNvSpPr>
          <p:nvPr/>
        </p:nvSpPr>
        <p:spPr>
          <a:xfrm>
            <a:off x="230659" y="12871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endParaRPr lang="en-US" dirty="0">
              <a:solidFill>
                <a:schemeClr val="bg1"/>
              </a:solidFill>
            </a:endParaRPr>
          </a:p>
        </p:txBody>
      </p:sp>
      <p:sp>
        <p:nvSpPr>
          <p:cNvPr id="5" name="Text Placeholder 2"/>
          <p:cNvSpPr txBox="1">
            <a:spLocks/>
          </p:cNvSpPr>
          <p:nvPr/>
        </p:nvSpPr>
        <p:spPr>
          <a:xfrm>
            <a:off x="383059" y="14395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r>
              <a:rPr lang="en-US" dirty="0">
                <a:solidFill>
                  <a:schemeClr val="bg1"/>
                </a:solidFill>
              </a:rPr>
              <a:t> 	  	   </a:t>
            </a:r>
          </a:p>
          <a:p>
            <a:r>
              <a:rPr lang="en-US" dirty="0">
                <a:solidFill>
                  <a:schemeClr val="bg1"/>
                </a:solidFill>
              </a:rPr>
              <a:t>	</a:t>
            </a:r>
          </a:p>
        </p:txBody>
      </p:sp>
    </p:spTree>
    <p:extLst>
      <p:ext uri="{BB962C8B-B14F-4D97-AF65-F5344CB8AC3E}">
        <p14:creationId xmlns:p14="http://schemas.microsoft.com/office/powerpoint/2010/main" val="22997242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324" y="0"/>
            <a:ext cx="11483546" cy="1095633"/>
          </a:xfrm>
        </p:spPr>
        <p:txBody>
          <a:bodyPr>
            <a:normAutofit fontScale="90000"/>
          </a:bodyPr>
          <a:lstStyle/>
          <a:p>
            <a:r>
              <a:rPr lang="en-US" dirty="0"/>
              <a:t>Open-source software platforms for private clouds</a:t>
            </a:r>
            <a:endParaRPr lang="en-IN" dirty="0"/>
          </a:p>
        </p:txBody>
      </p:sp>
      <p:sp>
        <p:nvSpPr>
          <p:cNvPr id="3" name="Text Placeholder 2"/>
          <p:cNvSpPr>
            <a:spLocks noGrp="1"/>
          </p:cNvSpPr>
          <p:nvPr>
            <p:ph type="body" idx="1"/>
          </p:nvPr>
        </p:nvSpPr>
        <p:spPr>
          <a:xfrm>
            <a:off x="156519" y="1134762"/>
            <a:ext cx="11335265" cy="5570838"/>
          </a:xfrm>
        </p:spPr>
        <p:txBody>
          <a:bodyPr>
            <a:normAutofit/>
          </a:bodyPr>
          <a:lstStyle/>
          <a:p>
            <a:pPr marL="285750" indent="-285750">
              <a:buFont typeface="Arial" panose="020B0604020202020204" pitchFamily="34" charset="0"/>
              <a:buChar char="•"/>
            </a:pPr>
            <a:r>
              <a:rPr lang="en-US" b="1" dirty="0">
                <a:solidFill>
                  <a:schemeClr val="bg1"/>
                </a:solidFill>
              </a:rPr>
              <a:t>Nimbus</a:t>
            </a:r>
            <a:r>
              <a:rPr lang="en-US" dirty="0">
                <a:solidFill>
                  <a:schemeClr val="bg1"/>
                </a:solidFill>
              </a:rPr>
              <a:t> is a cloud solution for scientific applications based on the Globus software. </a:t>
            </a: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dirty="0">
                <a:solidFill>
                  <a:schemeClr val="bg1"/>
                </a:solidFill>
              </a:rPr>
              <a:t>The system inherits from Globus the image storage, the credentials for user authentication, and the requirement that a running Nimbus process can </a:t>
            </a:r>
            <a:r>
              <a:rPr lang="en-US" i="1" dirty="0" err="1">
                <a:solidFill>
                  <a:schemeClr val="bg1"/>
                </a:solidFill>
              </a:rPr>
              <a:t>ssh</a:t>
            </a:r>
            <a:r>
              <a:rPr lang="en-US" i="1" dirty="0">
                <a:solidFill>
                  <a:schemeClr val="bg1"/>
                </a:solidFill>
              </a:rPr>
              <a:t> </a:t>
            </a:r>
            <a:r>
              <a:rPr lang="en-US" dirty="0">
                <a:solidFill>
                  <a:schemeClr val="bg1"/>
                </a:solidFill>
              </a:rPr>
              <a:t>into all compute nodes. </a:t>
            </a: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dirty="0">
                <a:solidFill>
                  <a:schemeClr val="bg1"/>
                </a:solidFill>
              </a:rPr>
              <a:t>Customization in this system can only be done by the system administrators		</a:t>
            </a:r>
          </a:p>
        </p:txBody>
      </p:sp>
      <p:sp>
        <p:nvSpPr>
          <p:cNvPr id="4" name="Text Placeholder 2"/>
          <p:cNvSpPr txBox="1">
            <a:spLocks/>
          </p:cNvSpPr>
          <p:nvPr/>
        </p:nvSpPr>
        <p:spPr>
          <a:xfrm>
            <a:off x="230659" y="12871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endParaRPr lang="en-US" dirty="0">
              <a:solidFill>
                <a:schemeClr val="bg1"/>
              </a:solidFill>
            </a:endParaRPr>
          </a:p>
        </p:txBody>
      </p:sp>
      <p:sp>
        <p:nvSpPr>
          <p:cNvPr id="5" name="Text Placeholder 2"/>
          <p:cNvSpPr txBox="1">
            <a:spLocks/>
          </p:cNvSpPr>
          <p:nvPr/>
        </p:nvSpPr>
        <p:spPr>
          <a:xfrm>
            <a:off x="383059" y="14395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r>
              <a:rPr lang="en-US" dirty="0">
                <a:solidFill>
                  <a:schemeClr val="bg1"/>
                </a:solidFill>
              </a:rPr>
              <a:t> 	  	   </a:t>
            </a:r>
          </a:p>
          <a:p>
            <a:r>
              <a:rPr lang="en-US" dirty="0">
                <a:solidFill>
                  <a:schemeClr val="bg1"/>
                </a:solidFill>
              </a:rPr>
              <a:t>	</a:t>
            </a:r>
          </a:p>
        </p:txBody>
      </p:sp>
    </p:spTree>
    <p:extLst>
      <p:ext uri="{BB962C8B-B14F-4D97-AF65-F5344CB8AC3E}">
        <p14:creationId xmlns:p14="http://schemas.microsoft.com/office/powerpoint/2010/main" val="29225504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324" y="0"/>
            <a:ext cx="11483546" cy="1095633"/>
          </a:xfrm>
        </p:spPr>
        <p:txBody>
          <a:bodyPr>
            <a:normAutofit fontScale="90000"/>
          </a:bodyPr>
          <a:lstStyle/>
          <a:p>
            <a:r>
              <a:rPr lang="en-US" dirty="0"/>
              <a:t>Open-source software platforms for private clouds</a:t>
            </a:r>
            <a:endParaRPr lang="en-IN" dirty="0"/>
          </a:p>
        </p:txBody>
      </p:sp>
      <p:sp>
        <p:nvSpPr>
          <p:cNvPr id="3" name="Text Placeholder 2"/>
          <p:cNvSpPr>
            <a:spLocks noGrp="1"/>
          </p:cNvSpPr>
          <p:nvPr>
            <p:ph type="body" idx="1"/>
          </p:nvPr>
        </p:nvSpPr>
        <p:spPr>
          <a:xfrm>
            <a:off x="156519" y="1134762"/>
            <a:ext cx="11335265" cy="5570838"/>
          </a:xfrm>
        </p:spPr>
        <p:txBody>
          <a:bodyPr>
            <a:normAutofit lnSpcReduction="10000"/>
          </a:bodyPr>
          <a:lstStyle/>
          <a:p>
            <a:pPr marL="285750" indent="-285750">
              <a:buFont typeface="Arial" panose="020B0604020202020204" pitchFamily="34" charset="0"/>
              <a:buChar char="•"/>
            </a:pPr>
            <a:r>
              <a:rPr lang="en-US" dirty="0">
                <a:solidFill>
                  <a:schemeClr val="bg1"/>
                </a:solidFill>
              </a:rPr>
              <a:t>Table summarizes the features of the three systems. </a:t>
            </a: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dirty="0">
                <a:solidFill>
                  <a:schemeClr val="bg1"/>
                </a:solidFill>
              </a:rPr>
              <a:t>The conclusions of the comparative analysis are as follows: </a:t>
            </a:r>
            <a:r>
              <a:rPr lang="en-US" b="1" dirty="0">
                <a:solidFill>
                  <a:schemeClr val="bg1"/>
                </a:solidFill>
              </a:rPr>
              <a:t>Eucalyptus</a:t>
            </a:r>
            <a:r>
              <a:rPr lang="en-US" dirty="0">
                <a:solidFill>
                  <a:schemeClr val="bg1"/>
                </a:solidFill>
              </a:rPr>
              <a:t> is best suited for a </a:t>
            </a:r>
            <a:r>
              <a:rPr lang="en-US" b="1" dirty="0">
                <a:solidFill>
                  <a:schemeClr val="bg1"/>
                </a:solidFill>
              </a:rPr>
              <a:t>large corporation </a:t>
            </a:r>
            <a:r>
              <a:rPr lang="en-US" dirty="0">
                <a:solidFill>
                  <a:schemeClr val="bg1"/>
                </a:solidFill>
              </a:rPr>
              <a:t>with its own private cloud because it ensures a degree of protection from user malice and mistakes. </a:t>
            </a:r>
          </a:p>
          <a:p>
            <a:pPr marL="285750" indent="-285750">
              <a:buFont typeface="Arial" panose="020B0604020202020204" pitchFamily="34" charset="0"/>
              <a:buChar char="•"/>
            </a:pPr>
            <a:r>
              <a:rPr lang="en-US" b="1" dirty="0" err="1">
                <a:solidFill>
                  <a:schemeClr val="bg1"/>
                </a:solidFill>
              </a:rPr>
              <a:t>OpenNebula</a:t>
            </a:r>
            <a:r>
              <a:rPr lang="en-US" dirty="0">
                <a:solidFill>
                  <a:schemeClr val="bg1"/>
                </a:solidFill>
              </a:rPr>
              <a:t> is best suited for a </a:t>
            </a:r>
            <a:r>
              <a:rPr lang="en-US" b="1" dirty="0">
                <a:solidFill>
                  <a:schemeClr val="bg1"/>
                </a:solidFill>
              </a:rPr>
              <a:t>testing environment </a:t>
            </a:r>
            <a:r>
              <a:rPr lang="en-US" dirty="0">
                <a:solidFill>
                  <a:schemeClr val="bg1"/>
                </a:solidFill>
              </a:rPr>
              <a:t>with a few servers. </a:t>
            </a:r>
          </a:p>
          <a:p>
            <a:pPr marL="285750" indent="-285750">
              <a:buFont typeface="Arial" panose="020B0604020202020204" pitchFamily="34" charset="0"/>
              <a:buChar char="•"/>
            </a:pPr>
            <a:r>
              <a:rPr lang="en-US" b="1" dirty="0">
                <a:solidFill>
                  <a:schemeClr val="bg1"/>
                </a:solidFill>
              </a:rPr>
              <a:t>Nimbus</a:t>
            </a:r>
            <a:r>
              <a:rPr lang="en-US" dirty="0">
                <a:solidFill>
                  <a:schemeClr val="bg1"/>
                </a:solidFill>
              </a:rPr>
              <a:t> is more adequate for a </a:t>
            </a:r>
            <a:r>
              <a:rPr lang="en-US" b="1" dirty="0">
                <a:solidFill>
                  <a:schemeClr val="bg1"/>
                </a:solidFill>
              </a:rPr>
              <a:t>scientific community </a:t>
            </a:r>
            <a:r>
              <a:rPr lang="en-US" dirty="0">
                <a:solidFill>
                  <a:schemeClr val="bg1"/>
                </a:solidFill>
              </a:rPr>
              <a:t>less interested in the technical internals of the system than with broad customization requirements		</a:t>
            </a:r>
          </a:p>
        </p:txBody>
      </p:sp>
      <p:sp>
        <p:nvSpPr>
          <p:cNvPr id="4" name="Text Placeholder 2"/>
          <p:cNvSpPr txBox="1">
            <a:spLocks/>
          </p:cNvSpPr>
          <p:nvPr/>
        </p:nvSpPr>
        <p:spPr>
          <a:xfrm>
            <a:off x="230659" y="12871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endParaRPr lang="en-US" dirty="0">
              <a:solidFill>
                <a:schemeClr val="bg1"/>
              </a:solidFill>
            </a:endParaRPr>
          </a:p>
        </p:txBody>
      </p:sp>
      <p:sp>
        <p:nvSpPr>
          <p:cNvPr id="5" name="Text Placeholder 2"/>
          <p:cNvSpPr txBox="1">
            <a:spLocks/>
          </p:cNvSpPr>
          <p:nvPr/>
        </p:nvSpPr>
        <p:spPr>
          <a:xfrm>
            <a:off x="383059" y="14395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r>
              <a:rPr lang="en-US" dirty="0">
                <a:solidFill>
                  <a:schemeClr val="bg1"/>
                </a:solidFill>
              </a:rPr>
              <a:t> 	  	   </a:t>
            </a:r>
          </a:p>
          <a:p>
            <a:r>
              <a:rPr lang="en-US" dirty="0">
                <a:solidFill>
                  <a:schemeClr val="bg1"/>
                </a:solidFill>
              </a:rPr>
              <a:t>	</a:t>
            </a:r>
          </a:p>
        </p:txBody>
      </p:sp>
      <p:pic>
        <p:nvPicPr>
          <p:cNvPr id="6" name="Picture 5"/>
          <p:cNvPicPr>
            <a:picLocks noChangeAspect="1"/>
          </p:cNvPicPr>
          <p:nvPr/>
        </p:nvPicPr>
        <p:blipFill>
          <a:blip r:embed="rId2"/>
          <a:stretch>
            <a:fillRect/>
          </a:stretch>
        </p:blipFill>
        <p:spPr>
          <a:xfrm>
            <a:off x="1762383" y="1622597"/>
            <a:ext cx="7163755" cy="2603414"/>
          </a:xfrm>
          <a:prstGeom prst="rect">
            <a:avLst/>
          </a:prstGeom>
        </p:spPr>
      </p:pic>
    </p:spTree>
    <p:extLst>
      <p:ext uri="{BB962C8B-B14F-4D97-AF65-F5344CB8AC3E}">
        <p14:creationId xmlns:p14="http://schemas.microsoft.com/office/powerpoint/2010/main" val="12455649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659" y="197708"/>
            <a:ext cx="11483546" cy="700217"/>
          </a:xfrm>
        </p:spPr>
        <p:txBody>
          <a:bodyPr>
            <a:normAutofit/>
          </a:bodyPr>
          <a:lstStyle/>
          <a:p>
            <a:r>
              <a:rPr lang="en-US" dirty="0"/>
              <a:t>Cloud storage diversity and vendor lock-in</a:t>
            </a:r>
            <a:endParaRPr lang="en-IN" dirty="0"/>
          </a:p>
        </p:txBody>
      </p:sp>
      <p:sp>
        <p:nvSpPr>
          <p:cNvPr id="3" name="Text Placeholder 2"/>
          <p:cNvSpPr>
            <a:spLocks noGrp="1"/>
          </p:cNvSpPr>
          <p:nvPr>
            <p:ph type="body" idx="1"/>
          </p:nvPr>
        </p:nvSpPr>
        <p:spPr>
          <a:xfrm>
            <a:off x="156519" y="1134762"/>
            <a:ext cx="11335265" cy="5570838"/>
          </a:xfrm>
        </p:spPr>
        <p:txBody>
          <a:bodyPr>
            <a:normAutofit/>
          </a:bodyPr>
          <a:lstStyle/>
          <a:p>
            <a:pPr marL="285750" indent="-285750">
              <a:buFont typeface="Arial" panose="020B0604020202020204" pitchFamily="34" charset="0"/>
              <a:buChar char="•"/>
            </a:pPr>
            <a:r>
              <a:rPr lang="en-US" dirty="0">
                <a:solidFill>
                  <a:schemeClr val="bg1"/>
                </a:solidFill>
              </a:rPr>
              <a:t>There are </a:t>
            </a:r>
            <a:r>
              <a:rPr lang="en-US" b="1" dirty="0">
                <a:solidFill>
                  <a:schemeClr val="bg1"/>
                </a:solidFill>
              </a:rPr>
              <a:t>several risks </a:t>
            </a:r>
            <a:r>
              <a:rPr lang="en-US" dirty="0">
                <a:solidFill>
                  <a:schemeClr val="bg1"/>
                </a:solidFill>
              </a:rPr>
              <a:t>involved when a large organization relies solely on a single cloud provider. Cloud services may be unavailable for a short or even an extended period of time. Such an interruption of service is likely to negatively impact the organization. The potential for permanent data loss in case of a catastrophic system failure poses an equally great danger	.</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Last but not least, a Cloud Service Provider (CSP) may decide to increase the prices for service and charge more for computing cycles, memory, storage space, and network bandwidth than other CSPs. The alternative in this case is switching to another provider. Unfortunately, this solution could be very costly due to the large volume of data to be transferred from the old to the new provider.</a:t>
            </a:r>
          </a:p>
          <a:p>
            <a:endParaRPr lang="en-US" dirty="0">
              <a:solidFill>
                <a:schemeClr val="bg1"/>
              </a:solidFill>
            </a:endParaRPr>
          </a:p>
          <a:p>
            <a:pPr marL="285750" indent="-285750">
              <a:buFont typeface="Arial" panose="020B0604020202020204" pitchFamily="34" charset="0"/>
              <a:buChar char="•"/>
            </a:pPr>
            <a:r>
              <a:rPr lang="en-US" b="1" dirty="0">
                <a:solidFill>
                  <a:schemeClr val="bg1"/>
                </a:solidFill>
              </a:rPr>
              <a:t>Reliability</a:t>
            </a:r>
            <a:r>
              <a:rPr lang="en-US" dirty="0">
                <a:solidFill>
                  <a:schemeClr val="bg1"/>
                </a:solidFill>
              </a:rPr>
              <a:t> is a major concern, and here we discuss a solution that addresses both avoidance of vendor lock-in and storage reliability.</a:t>
            </a:r>
          </a:p>
        </p:txBody>
      </p:sp>
      <p:sp>
        <p:nvSpPr>
          <p:cNvPr id="5" name="Text Placeholder 2"/>
          <p:cNvSpPr txBox="1">
            <a:spLocks/>
          </p:cNvSpPr>
          <p:nvPr/>
        </p:nvSpPr>
        <p:spPr>
          <a:xfrm>
            <a:off x="383059" y="14395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endParaRPr lang="en-US" dirty="0">
              <a:solidFill>
                <a:schemeClr val="bg1"/>
              </a:solidFill>
            </a:endParaRPr>
          </a:p>
        </p:txBody>
      </p:sp>
    </p:spTree>
    <p:extLst>
      <p:ext uri="{BB962C8B-B14F-4D97-AF65-F5344CB8AC3E}">
        <p14:creationId xmlns:p14="http://schemas.microsoft.com/office/powerpoint/2010/main" val="4243227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659" y="197708"/>
            <a:ext cx="11483546" cy="700217"/>
          </a:xfrm>
        </p:spPr>
        <p:txBody>
          <a:bodyPr>
            <a:normAutofit/>
          </a:bodyPr>
          <a:lstStyle/>
          <a:p>
            <a:r>
              <a:rPr lang="en-US" dirty="0"/>
              <a:t>Cloud storage diversity and vendor lock-in</a:t>
            </a:r>
            <a:endParaRPr lang="en-IN" dirty="0"/>
          </a:p>
        </p:txBody>
      </p:sp>
      <p:sp>
        <p:nvSpPr>
          <p:cNvPr id="3" name="Text Placeholder 2"/>
          <p:cNvSpPr>
            <a:spLocks noGrp="1"/>
          </p:cNvSpPr>
          <p:nvPr>
            <p:ph type="body" idx="1"/>
          </p:nvPr>
        </p:nvSpPr>
        <p:spPr>
          <a:xfrm>
            <a:off x="156519" y="854804"/>
            <a:ext cx="11335265" cy="2341606"/>
          </a:xfrm>
        </p:spPr>
        <p:txBody>
          <a:bodyPr>
            <a:normAutofit/>
          </a:bodyPr>
          <a:lstStyle/>
          <a:p>
            <a:pPr marL="285750" indent="-285750">
              <a:buFont typeface="Arial" panose="020B0604020202020204" pitchFamily="34" charset="0"/>
              <a:buChar char="•"/>
            </a:pPr>
            <a:r>
              <a:rPr lang="en-US" dirty="0">
                <a:solidFill>
                  <a:schemeClr val="bg1"/>
                </a:solidFill>
              </a:rPr>
              <a:t>A solution to guarding against the problems posed by the vendor lock-in is to </a:t>
            </a:r>
            <a:r>
              <a:rPr lang="en-US" b="1" dirty="0">
                <a:solidFill>
                  <a:schemeClr val="bg1"/>
                </a:solidFill>
              </a:rPr>
              <a:t>replicate the data </a:t>
            </a:r>
            <a:r>
              <a:rPr lang="en-US" dirty="0">
                <a:solidFill>
                  <a:schemeClr val="bg1"/>
                </a:solidFill>
              </a:rPr>
              <a:t>to multiple cloud service providers. Straightforward replication is </a:t>
            </a:r>
            <a:r>
              <a:rPr lang="en-US" b="1" dirty="0">
                <a:solidFill>
                  <a:schemeClr val="bg1"/>
                </a:solidFill>
              </a:rPr>
              <a:t>very costly </a:t>
            </a:r>
            <a:r>
              <a:rPr lang="en-US" dirty="0">
                <a:solidFill>
                  <a:schemeClr val="bg1"/>
                </a:solidFill>
              </a:rPr>
              <a:t>and, at the same time, poses technical challenges.</a:t>
            </a:r>
          </a:p>
          <a:p>
            <a:pPr marL="285750" indent="-285750">
              <a:buFont typeface="Arial" panose="020B0604020202020204" pitchFamily="34" charset="0"/>
              <a:buChar char="•"/>
            </a:pPr>
            <a:r>
              <a:rPr lang="en-US" dirty="0">
                <a:solidFill>
                  <a:schemeClr val="bg1"/>
                </a:solidFill>
              </a:rPr>
              <a:t>Another solution could be based on an extension of the design principle of a </a:t>
            </a:r>
            <a:r>
              <a:rPr lang="en-US" b="1" dirty="0">
                <a:solidFill>
                  <a:schemeClr val="bg1"/>
                </a:solidFill>
              </a:rPr>
              <a:t>RAID-5</a:t>
            </a:r>
            <a:r>
              <a:rPr lang="en-US" dirty="0">
                <a:solidFill>
                  <a:schemeClr val="bg1"/>
                </a:solidFill>
              </a:rPr>
              <a:t> system used for reliable data storage.</a:t>
            </a:r>
          </a:p>
          <a:p>
            <a:pPr marL="285750" indent="-285750">
              <a:buFont typeface="Arial" panose="020B0604020202020204" pitchFamily="34" charset="0"/>
              <a:buChar char="•"/>
            </a:pPr>
            <a:r>
              <a:rPr lang="en-US" dirty="0">
                <a:solidFill>
                  <a:schemeClr val="bg1"/>
                </a:solidFill>
              </a:rPr>
              <a:t>A RAID-5 system uses block-level stripping with distributed parity over a disk array, as shown in Figure</a:t>
            </a:r>
          </a:p>
        </p:txBody>
      </p:sp>
      <p:sp>
        <p:nvSpPr>
          <p:cNvPr id="5" name="Text Placeholder 2"/>
          <p:cNvSpPr txBox="1">
            <a:spLocks/>
          </p:cNvSpPr>
          <p:nvPr/>
        </p:nvSpPr>
        <p:spPr>
          <a:xfrm>
            <a:off x="383059" y="14395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endParaRPr lang="en-US" dirty="0">
              <a:solidFill>
                <a:schemeClr val="bg1"/>
              </a:solidFill>
            </a:endParaRPr>
          </a:p>
        </p:txBody>
      </p:sp>
      <p:pic>
        <p:nvPicPr>
          <p:cNvPr id="4" name="Picture 3"/>
          <p:cNvPicPr>
            <a:picLocks noChangeAspect="1"/>
          </p:cNvPicPr>
          <p:nvPr/>
        </p:nvPicPr>
        <p:blipFill>
          <a:blip r:embed="rId2"/>
          <a:stretch>
            <a:fillRect/>
          </a:stretch>
        </p:blipFill>
        <p:spPr>
          <a:xfrm>
            <a:off x="3286382" y="3089446"/>
            <a:ext cx="5372100" cy="3686175"/>
          </a:xfrm>
          <a:prstGeom prst="rect">
            <a:avLst/>
          </a:prstGeom>
        </p:spPr>
      </p:pic>
    </p:spTree>
    <p:extLst>
      <p:ext uri="{BB962C8B-B14F-4D97-AF65-F5344CB8AC3E}">
        <p14:creationId xmlns:p14="http://schemas.microsoft.com/office/powerpoint/2010/main" val="25502114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659" y="197708"/>
            <a:ext cx="11483546" cy="700217"/>
          </a:xfrm>
        </p:spPr>
        <p:txBody>
          <a:bodyPr>
            <a:normAutofit/>
          </a:bodyPr>
          <a:lstStyle/>
          <a:p>
            <a:r>
              <a:rPr lang="en-US" dirty="0"/>
              <a:t>Cloud storage diversity and vendor lock-in</a:t>
            </a:r>
            <a:endParaRPr lang="en-IN" dirty="0"/>
          </a:p>
        </p:txBody>
      </p:sp>
      <p:sp>
        <p:nvSpPr>
          <p:cNvPr id="3" name="Text Placeholder 2"/>
          <p:cNvSpPr>
            <a:spLocks noGrp="1"/>
          </p:cNvSpPr>
          <p:nvPr>
            <p:ph type="body" idx="1"/>
          </p:nvPr>
        </p:nvSpPr>
        <p:spPr>
          <a:xfrm>
            <a:off x="156519" y="854804"/>
            <a:ext cx="11335265" cy="5743704"/>
          </a:xfrm>
        </p:spPr>
        <p:txBody>
          <a:bodyPr>
            <a:normAutofit/>
          </a:bodyPr>
          <a:lstStyle/>
          <a:p>
            <a:pPr marL="285750" indent="-285750">
              <a:buFont typeface="Arial" panose="020B0604020202020204" pitchFamily="34" charset="0"/>
              <a:buChar char="•"/>
            </a:pPr>
            <a:r>
              <a:rPr lang="en-US" dirty="0">
                <a:solidFill>
                  <a:schemeClr val="bg1"/>
                </a:solidFill>
              </a:rPr>
              <a:t>The disk controller distributes the sequential blocks of data to the physical disks and computes a parity block by bit-wise XOR-</a:t>
            </a:r>
            <a:r>
              <a:rPr lang="en-US" dirty="0" err="1">
                <a:solidFill>
                  <a:schemeClr val="bg1"/>
                </a:solidFill>
              </a:rPr>
              <a:t>ing</a:t>
            </a:r>
            <a:r>
              <a:rPr lang="en-US" dirty="0">
                <a:solidFill>
                  <a:schemeClr val="bg1"/>
                </a:solidFill>
              </a:rPr>
              <a:t> of the data blocks. </a:t>
            </a: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dirty="0">
                <a:solidFill>
                  <a:schemeClr val="bg1"/>
                </a:solidFill>
              </a:rPr>
              <a:t>The parity block is written on a different disk for each file to avoid the bottleneck possible when all parity blocks are written to a dedicated disk, as is done in the case of RAID-4 systems. </a:t>
            </a: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dirty="0">
                <a:solidFill>
                  <a:schemeClr val="bg1"/>
                </a:solidFill>
              </a:rPr>
              <a:t>This technique allows us to recover the data after a single disk loss. </a:t>
            </a:r>
          </a:p>
          <a:p>
            <a:pPr marL="285750" indent="-285750">
              <a:buFont typeface="Arial" panose="020B0604020202020204" pitchFamily="34" charset="0"/>
              <a:buChar char="•"/>
            </a:pPr>
            <a:r>
              <a:rPr lang="en-US" dirty="0">
                <a:solidFill>
                  <a:schemeClr val="bg1"/>
                </a:solidFill>
              </a:rPr>
              <a:t>For example, if Disk 2 in Figure is lost, we still have all the blocks of the third file, c1, c2, and c3, and we can recover the missing blocks for the others as follows: </a:t>
            </a:r>
          </a:p>
          <a:p>
            <a:pPr marL="742950" lvl="1" indent="-285750">
              <a:buFont typeface="Arial" panose="020B0604020202020204" pitchFamily="34" charset="0"/>
              <a:buChar char="•"/>
            </a:pPr>
            <a:r>
              <a:rPr lang="en-US" dirty="0">
                <a:solidFill>
                  <a:schemeClr val="bg1"/>
                </a:solidFill>
              </a:rPr>
              <a:t>a2 = (a1) XOR (</a:t>
            </a:r>
            <a:r>
              <a:rPr lang="en-US" dirty="0" err="1">
                <a:solidFill>
                  <a:schemeClr val="bg1"/>
                </a:solidFill>
              </a:rPr>
              <a:t>aP</a:t>
            </a:r>
            <a:r>
              <a:rPr lang="en-US" dirty="0">
                <a:solidFill>
                  <a:schemeClr val="bg1"/>
                </a:solidFill>
              </a:rPr>
              <a:t>) XOR (a3) </a:t>
            </a:r>
          </a:p>
          <a:p>
            <a:pPr marL="742950" lvl="1" indent="-285750">
              <a:buFont typeface="Arial" panose="020B0604020202020204" pitchFamily="34" charset="0"/>
              <a:buChar char="•"/>
            </a:pPr>
            <a:r>
              <a:rPr lang="en-US" dirty="0">
                <a:solidFill>
                  <a:schemeClr val="bg1"/>
                </a:solidFill>
              </a:rPr>
              <a:t>b2 = (b1) XOR (</a:t>
            </a:r>
            <a:r>
              <a:rPr lang="en-US" dirty="0" err="1">
                <a:solidFill>
                  <a:schemeClr val="bg1"/>
                </a:solidFill>
              </a:rPr>
              <a:t>bP</a:t>
            </a:r>
            <a:r>
              <a:rPr lang="en-US" dirty="0">
                <a:solidFill>
                  <a:schemeClr val="bg1"/>
                </a:solidFill>
              </a:rPr>
              <a:t>) XOR (b3) </a:t>
            </a:r>
          </a:p>
          <a:p>
            <a:pPr marL="742950" lvl="1" indent="-285750">
              <a:buFont typeface="Arial" panose="020B0604020202020204" pitchFamily="34" charset="0"/>
              <a:buChar char="•"/>
            </a:pPr>
            <a:r>
              <a:rPr lang="en-US" dirty="0">
                <a:solidFill>
                  <a:schemeClr val="bg1"/>
                </a:solidFill>
              </a:rPr>
              <a:t>d1 = (</a:t>
            </a:r>
            <a:r>
              <a:rPr lang="en-US" dirty="0" err="1">
                <a:solidFill>
                  <a:schemeClr val="bg1"/>
                </a:solidFill>
              </a:rPr>
              <a:t>dP</a:t>
            </a:r>
            <a:r>
              <a:rPr lang="en-US" dirty="0">
                <a:solidFill>
                  <a:schemeClr val="bg1"/>
                </a:solidFill>
              </a:rPr>
              <a:t>) XOR (d2) XOR (d3)</a:t>
            </a:r>
          </a:p>
        </p:txBody>
      </p:sp>
      <p:sp>
        <p:nvSpPr>
          <p:cNvPr id="5" name="Text Placeholder 2"/>
          <p:cNvSpPr txBox="1">
            <a:spLocks/>
          </p:cNvSpPr>
          <p:nvPr/>
        </p:nvSpPr>
        <p:spPr>
          <a:xfrm>
            <a:off x="383059" y="14395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endParaRPr lang="en-US" dirty="0">
              <a:solidFill>
                <a:schemeClr val="bg1"/>
              </a:solidFill>
            </a:endParaRPr>
          </a:p>
        </p:txBody>
      </p:sp>
    </p:spTree>
    <p:extLst>
      <p:ext uri="{BB962C8B-B14F-4D97-AF65-F5344CB8AC3E}">
        <p14:creationId xmlns:p14="http://schemas.microsoft.com/office/powerpoint/2010/main" val="30751048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659" y="197708"/>
            <a:ext cx="11483546" cy="700217"/>
          </a:xfrm>
        </p:spPr>
        <p:txBody>
          <a:bodyPr>
            <a:normAutofit/>
          </a:bodyPr>
          <a:lstStyle/>
          <a:p>
            <a:r>
              <a:rPr lang="en-IN" dirty="0"/>
              <a:t>Service- level agreements</a:t>
            </a:r>
          </a:p>
        </p:txBody>
      </p:sp>
      <p:sp>
        <p:nvSpPr>
          <p:cNvPr id="3" name="Text Placeholder 2"/>
          <p:cNvSpPr>
            <a:spLocks noGrp="1"/>
          </p:cNvSpPr>
          <p:nvPr>
            <p:ph type="body" idx="1"/>
          </p:nvPr>
        </p:nvSpPr>
        <p:spPr>
          <a:xfrm>
            <a:off x="156519" y="854804"/>
            <a:ext cx="11335265" cy="5743704"/>
          </a:xfrm>
        </p:spPr>
        <p:txBody>
          <a:bodyPr>
            <a:normAutofit/>
          </a:bodyPr>
          <a:lstStyle/>
          <a:p>
            <a:pPr marL="285750" indent="-285750">
              <a:buFont typeface="Arial" panose="020B0604020202020204" pitchFamily="34" charset="0"/>
              <a:buChar char="•"/>
            </a:pPr>
            <a:r>
              <a:rPr lang="en-US" dirty="0">
                <a:solidFill>
                  <a:schemeClr val="bg1"/>
                </a:solidFill>
              </a:rPr>
              <a:t>A </a:t>
            </a:r>
            <a:r>
              <a:rPr lang="en-US" b="1" dirty="0">
                <a:solidFill>
                  <a:schemeClr val="bg1"/>
                </a:solidFill>
              </a:rPr>
              <a:t>service-level agreement </a:t>
            </a:r>
            <a:r>
              <a:rPr lang="en-US" dirty="0">
                <a:solidFill>
                  <a:schemeClr val="bg1"/>
                </a:solidFill>
              </a:rPr>
              <a:t>(SLA) is a negotiated contract between two parties, the customer and the service provider. The agreement specifies the services that the customer receive rather than how the service provider delivers the services. </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The objectives of the agreement are: </a:t>
            </a:r>
          </a:p>
          <a:p>
            <a:r>
              <a:rPr lang="en-US" dirty="0">
                <a:solidFill>
                  <a:schemeClr val="bg1"/>
                </a:solidFill>
              </a:rPr>
              <a:t>	• Identify and define customers’ needs and constraints, including the level of resources, security,  	   timing, and quality of service. </a:t>
            </a:r>
          </a:p>
          <a:p>
            <a:r>
              <a:rPr lang="en-US" dirty="0">
                <a:solidFill>
                  <a:schemeClr val="bg1"/>
                </a:solidFill>
              </a:rPr>
              <a:t>	• Provide a framework for understanding. A critical aspect of this framework is a clear definition 	   of classes of service and costs. </a:t>
            </a:r>
          </a:p>
          <a:p>
            <a:r>
              <a:rPr lang="en-US" dirty="0">
                <a:solidFill>
                  <a:schemeClr val="bg1"/>
                </a:solidFill>
              </a:rPr>
              <a:t>	• Simplify complex issues; for example, clarify the boundaries between the responsibilities of the 	   clients and those of the provider of service in case of failures. </a:t>
            </a:r>
          </a:p>
          <a:p>
            <a:r>
              <a:rPr lang="en-US" dirty="0">
                <a:solidFill>
                  <a:schemeClr val="bg1"/>
                </a:solidFill>
              </a:rPr>
              <a:t>	• Reduce areas of conflict. </a:t>
            </a:r>
          </a:p>
          <a:p>
            <a:r>
              <a:rPr lang="en-US" dirty="0">
                <a:solidFill>
                  <a:schemeClr val="bg1"/>
                </a:solidFill>
              </a:rPr>
              <a:t>	• Encourage dialogue in the event of disputes. </a:t>
            </a:r>
          </a:p>
          <a:p>
            <a:r>
              <a:rPr lang="en-US" dirty="0">
                <a:solidFill>
                  <a:schemeClr val="bg1"/>
                </a:solidFill>
              </a:rPr>
              <a:t>	• Eliminate unrealistic expectations.</a:t>
            </a:r>
          </a:p>
        </p:txBody>
      </p:sp>
      <p:sp>
        <p:nvSpPr>
          <p:cNvPr id="5" name="Text Placeholder 2"/>
          <p:cNvSpPr txBox="1">
            <a:spLocks/>
          </p:cNvSpPr>
          <p:nvPr/>
        </p:nvSpPr>
        <p:spPr>
          <a:xfrm>
            <a:off x="383059" y="14395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endParaRPr lang="en-US" dirty="0">
              <a:solidFill>
                <a:schemeClr val="bg1"/>
              </a:solidFill>
            </a:endParaRPr>
          </a:p>
        </p:txBody>
      </p:sp>
    </p:spTree>
    <p:extLst>
      <p:ext uri="{BB962C8B-B14F-4D97-AF65-F5344CB8AC3E}">
        <p14:creationId xmlns:p14="http://schemas.microsoft.com/office/powerpoint/2010/main" val="14764774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659" y="197708"/>
            <a:ext cx="11483546" cy="700217"/>
          </a:xfrm>
        </p:spPr>
        <p:txBody>
          <a:bodyPr>
            <a:normAutofit/>
          </a:bodyPr>
          <a:lstStyle/>
          <a:p>
            <a:r>
              <a:rPr lang="en-IN" dirty="0"/>
              <a:t>Service- level agreements</a:t>
            </a:r>
          </a:p>
        </p:txBody>
      </p:sp>
      <p:sp>
        <p:nvSpPr>
          <p:cNvPr id="3" name="Text Placeholder 2"/>
          <p:cNvSpPr>
            <a:spLocks noGrp="1"/>
          </p:cNvSpPr>
          <p:nvPr>
            <p:ph type="body" idx="1"/>
          </p:nvPr>
        </p:nvSpPr>
        <p:spPr>
          <a:xfrm>
            <a:off x="156519" y="854804"/>
            <a:ext cx="11335265" cy="5743704"/>
          </a:xfrm>
        </p:spPr>
        <p:txBody>
          <a:bodyPr>
            <a:normAutofit/>
          </a:bodyPr>
          <a:lstStyle/>
          <a:p>
            <a:pPr marL="285750" indent="-285750">
              <a:buFont typeface="Arial" panose="020B0604020202020204" pitchFamily="34" charset="0"/>
              <a:buChar char="•"/>
            </a:pPr>
            <a:r>
              <a:rPr lang="en-US" dirty="0">
                <a:solidFill>
                  <a:schemeClr val="bg1"/>
                </a:solidFill>
              </a:rPr>
              <a:t>An SLA records a common understanding in several areas: </a:t>
            </a:r>
          </a:p>
          <a:p>
            <a:r>
              <a:rPr lang="en-US" dirty="0">
                <a:solidFill>
                  <a:schemeClr val="bg1"/>
                </a:solidFill>
              </a:rPr>
              <a:t>	(</a:t>
            </a:r>
            <a:r>
              <a:rPr lang="en-US" dirty="0" err="1">
                <a:solidFill>
                  <a:schemeClr val="bg1"/>
                </a:solidFill>
              </a:rPr>
              <a:t>i</a:t>
            </a:r>
            <a:r>
              <a:rPr lang="en-US" dirty="0">
                <a:solidFill>
                  <a:schemeClr val="bg1"/>
                </a:solidFill>
              </a:rPr>
              <a:t>) services, </a:t>
            </a:r>
          </a:p>
          <a:p>
            <a:r>
              <a:rPr lang="en-US" dirty="0">
                <a:solidFill>
                  <a:schemeClr val="bg1"/>
                </a:solidFill>
              </a:rPr>
              <a:t>	(ii) priorities, </a:t>
            </a:r>
          </a:p>
          <a:p>
            <a:r>
              <a:rPr lang="en-US" dirty="0">
                <a:solidFill>
                  <a:schemeClr val="bg1"/>
                </a:solidFill>
              </a:rPr>
              <a:t>	(iii) responsibilities, </a:t>
            </a:r>
          </a:p>
          <a:p>
            <a:r>
              <a:rPr lang="en-US" dirty="0">
                <a:solidFill>
                  <a:schemeClr val="bg1"/>
                </a:solidFill>
              </a:rPr>
              <a:t>	(iv) guarantees, and </a:t>
            </a:r>
          </a:p>
          <a:p>
            <a:r>
              <a:rPr lang="en-US" dirty="0">
                <a:solidFill>
                  <a:schemeClr val="bg1"/>
                </a:solidFill>
              </a:rPr>
              <a:t>	(v) warranties. </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An agreement usually covers: services to be delivered, performance, tracking and reporting, problem management, legal compliance and resolution of disputes, customer duties and responsibilities, security, handling of confidential information, and termination.</a:t>
            </a:r>
          </a:p>
          <a:p>
            <a:pPr marL="285750" indent="-285750">
              <a:buFont typeface="Arial" panose="020B0604020202020204" pitchFamily="34" charset="0"/>
              <a:buChar char="•"/>
            </a:pPr>
            <a:r>
              <a:rPr lang="en-US" dirty="0">
                <a:solidFill>
                  <a:schemeClr val="bg1"/>
                </a:solidFill>
              </a:rPr>
              <a:t>The common metrics specified by an SLA are service-specific. For example, the metrics used by a call center usually are: (</a:t>
            </a:r>
            <a:r>
              <a:rPr lang="en-US" dirty="0" err="1">
                <a:solidFill>
                  <a:schemeClr val="bg1"/>
                </a:solidFill>
              </a:rPr>
              <a:t>i</a:t>
            </a:r>
            <a:r>
              <a:rPr lang="en-US" dirty="0">
                <a:solidFill>
                  <a:schemeClr val="bg1"/>
                </a:solidFill>
              </a:rPr>
              <a:t>) abandonment rate: percentage of calls abandoned while waiting to be answered; (ii) average speed to answer: average time before the service desk answers a call; (iii) time service factor: percentage of calls answered within a definite time frame; (iv) first-call resolution: percentage of </a:t>
            </a:r>
            <a:r>
              <a:rPr lang="en-US" dirty="0" err="1">
                <a:solidFill>
                  <a:schemeClr val="bg1"/>
                </a:solidFill>
              </a:rPr>
              <a:t>incoming</a:t>
            </a:r>
            <a:r>
              <a:rPr lang="en-US" dirty="0">
                <a:solidFill>
                  <a:schemeClr val="bg1"/>
                </a:solidFill>
              </a:rPr>
              <a:t> calls that can be resolved without a callback; and (v) turnaround time: time to complete a certain task</a:t>
            </a:r>
          </a:p>
        </p:txBody>
      </p:sp>
      <p:sp>
        <p:nvSpPr>
          <p:cNvPr id="5" name="Text Placeholder 2"/>
          <p:cNvSpPr txBox="1">
            <a:spLocks/>
          </p:cNvSpPr>
          <p:nvPr/>
        </p:nvSpPr>
        <p:spPr>
          <a:xfrm>
            <a:off x="383059" y="14395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endParaRPr lang="en-US" dirty="0">
              <a:solidFill>
                <a:schemeClr val="bg1"/>
              </a:solidFill>
            </a:endParaRPr>
          </a:p>
        </p:txBody>
      </p:sp>
    </p:spTree>
    <p:extLst>
      <p:ext uri="{BB962C8B-B14F-4D97-AF65-F5344CB8AC3E}">
        <p14:creationId xmlns:p14="http://schemas.microsoft.com/office/powerpoint/2010/main" val="492059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84892"/>
            <a:ext cx="8534401" cy="810741"/>
          </a:xfrm>
        </p:spPr>
        <p:txBody>
          <a:bodyPr/>
          <a:lstStyle/>
          <a:p>
            <a:r>
              <a:rPr lang="en-IN" dirty="0"/>
              <a:t>Cloud computing at Amazon</a:t>
            </a:r>
          </a:p>
        </p:txBody>
      </p:sp>
      <p:sp>
        <p:nvSpPr>
          <p:cNvPr id="3" name="Text Placeholder 2"/>
          <p:cNvSpPr>
            <a:spLocks noGrp="1"/>
          </p:cNvSpPr>
          <p:nvPr>
            <p:ph type="body" idx="1"/>
          </p:nvPr>
        </p:nvSpPr>
        <p:spPr>
          <a:xfrm>
            <a:off x="337751" y="1134762"/>
            <a:ext cx="11450595" cy="5150707"/>
          </a:xfrm>
        </p:spPr>
        <p:txBody>
          <a:bodyPr/>
          <a:lstStyle/>
          <a:p>
            <a:pPr marL="285750" indent="-285750" algn="just">
              <a:buFont typeface="Arial" panose="020B0604020202020204" pitchFamily="34" charset="0"/>
              <a:buChar char="•"/>
            </a:pPr>
            <a:r>
              <a:rPr lang="en-US" dirty="0">
                <a:solidFill>
                  <a:schemeClr val="bg1"/>
                </a:solidFill>
              </a:rPr>
              <a:t>In mid-2000 Amazon introduced Amazon Web Services (AWS), based on the </a:t>
            </a:r>
            <a:r>
              <a:rPr lang="en-US" dirty="0" err="1">
                <a:solidFill>
                  <a:schemeClr val="bg1"/>
                </a:solidFill>
              </a:rPr>
              <a:t>IaaS</a:t>
            </a:r>
            <a:r>
              <a:rPr lang="en-US" dirty="0">
                <a:solidFill>
                  <a:schemeClr val="bg1"/>
                </a:solidFill>
              </a:rPr>
              <a:t> delivery model. In this model the cloud service provider offers an infrastructure consisting of compute and storage servers interconnected by high-speed networks that support a set of services to access these resources.</a:t>
            </a:r>
          </a:p>
          <a:p>
            <a:pPr algn="just"/>
            <a:endParaRPr lang="en-US" dirty="0">
              <a:solidFill>
                <a:schemeClr val="bg1"/>
              </a:solidFill>
            </a:endParaRPr>
          </a:p>
          <a:p>
            <a:pPr marL="285750" indent="-285750" algn="just">
              <a:buFont typeface="Arial" panose="020B0604020202020204" pitchFamily="34" charset="0"/>
              <a:buChar char="•"/>
            </a:pPr>
            <a:r>
              <a:rPr lang="en-US" dirty="0">
                <a:solidFill>
                  <a:schemeClr val="bg1"/>
                </a:solidFill>
              </a:rPr>
              <a:t>An application developer is responsible for installing applications on a platform of his or her choice and managing the resources provided by Amazon</a:t>
            </a:r>
          </a:p>
          <a:p>
            <a:pPr algn="just"/>
            <a:endParaRPr lang="en-US" dirty="0">
              <a:solidFill>
                <a:schemeClr val="bg1"/>
              </a:solidFill>
            </a:endParaRPr>
          </a:p>
          <a:p>
            <a:pPr marL="285750" indent="-285750" algn="just">
              <a:buFont typeface="Arial" panose="020B0604020202020204" pitchFamily="34" charset="0"/>
              <a:buChar char="•"/>
            </a:pPr>
            <a:r>
              <a:rPr lang="en-US" dirty="0">
                <a:solidFill>
                  <a:schemeClr val="bg1"/>
                </a:solidFill>
              </a:rPr>
              <a:t>Amazon was the first provider of cloud computing; it announced a limited public beta release of its Elastic Computing platform called EC2 in August 2006.</a:t>
            </a:r>
          </a:p>
          <a:p>
            <a:pPr algn="just"/>
            <a:endParaRPr lang="en-US" dirty="0"/>
          </a:p>
          <a:p>
            <a:endParaRPr lang="en-IN" dirty="0"/>
          </a:p>
        </p:txBody>
      </p:sp>
    </p:spTree>
    <p:extLst>
      <p:ext uri="{BB962C8B-B14F-4D97-AF65-F5344CB8AC3E}">
        <p14:creationId xmlns:p14="http://schemas.microsoft.com/office/powerpoint/2010/main" val="7575498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659" y="197708"/>
            <a:ext cx="11483546" cy="700217"/>
          </a:xfrm>
        </p:spPr>
        <p:txBody>
          <a:bodyPr>
            <a:normAutofit/>
          </a:bodyPr>
          <a:lstStyle/>
          <a:p>
            <a:r>
              <a:rPr lang="en-IN" dirty="0"/>
              <a:t>Service- level agreements</a:t>
            </a:r>
          </a:p>
        </p:txBody>
      </p:sp>
      <p:sp>
        <p:nvSpPr>
          <p:cNvPr id="3" name="Text Placeholder 2"/>
          <p:cNvSpPr>
            <a:spLocks noGrp="1"/>
          </p:cNvSpPr>
          <p:nvPr>
            <p:ph type="body" idx="1"/>
          </p:nvPr>
        </p:nvSpPr>
        <p:spPr>
          <a:xfrm>
            <a:off x="156519" y="854804"/>
            <a:ext cx="11335265" cy="5743704"/>
          </a:xfrm>
        </p:spPr>
        <p:txBody>
          <a:bodyPr>
            <a:normAutofit/>
          </a:bodyPr>
          <a:lstStyle/>
          <a:p>
            <a:pPr marL="285750" indent="-285750">
              <a:buFont typeface="Arial" panose="020B0604020202020204" pitchFamily="34" charset="0"/>
              <a:buChar char="•"/>
            </a:pPr>
            <a:r>
              <a:rPr lang="en-US" dirty="0">
                <a:solidFill>
                  <a:schemeClr val="bg1"/>
                </a:solidFill>
              </a:rPr>
              <a:t>The common metrics specified by an SLA are service-specific. </a:t>
            </a: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dirty="0">
                <a:solidFill>
                  <a:schemeClr val="bg1"/>
                </a:solidFill>
              </a:rPr>
              <a:t>For example, the metrics used by a call center usually are: </a:t>
            </a:r>
          </a:p>
          <a:p>
            <a:r>
              <a:rPr lang="en-US" dirty="0">
                <a:solidFill>
                  <a:schemeClr val="bg1"/>
                </a:solidFill>
              </a:rPr>
              <a:t>	(</a:t>
            </a:r>
            <a:r>
              <a:rPr lang="en-US" dirty="0" err="1">
                <a:solidFill>
                  <a:schemeClr val="bg1"/>
                </a:solidFill>
              </a:rPr>
              <a:t>i</a:t>
            </a:r>
            <a:r>
              <a:rPr lang="en-US" dirty="0">
                <a:solidFill>
                  <a:schemeClr val="bg1"/>
                </a:solidFill>
              </a:rPr>
              <a:t>) abandonment rate: percentage of calls abandoned while waiting to be answered; </a:t>
            </a:r>
          </a:p>
          <a:p>
            <a:r>
              <a:rPr lang="en-US" dirty="0">
                <a:solidFill>
                  <a:schemeClr val="bg1"/>
                </a:solidFill>
              </a:rPr>
              <a:t>	(ii) average speed to answer: average time before the service desk answers a call; </a:t>
            </a:r>
          </a:p>
          <a:p>
            <a:r>
              <a:rPr lang="en-US" dirty="0">
                <a:solidFill>
                  <a:schemeClr val="bg1"/>
                </a:solidFill>
              </a:rPr>
              <a:t>	(iii) time service factor: percentage of calls answered within a definite time frame; </a:t>
            </a:r>
          </a:p>
          <a:p>
            <a:r>
              <a:rPr lang="en-US" dirty="0">
                <a:solidFill>
                  <a:schemeClr val="bg1"/>
                </a:solidFill>
              </a:rPr>
              <a:t>	(iv) first-call resolution: percentage of incoming calls that can be resolved without a callback; 	  	       and </a:t>
            </a:r>
          </a:p>
          <a:p>
            <a:r>
              <a:rPr lang="en-US" dirty="0">
                <a:solidFill>
                  <a:schemeClr val="bg1"/>
                </a:solidFill>
              </a:rPr>
              <a:t>	(v) turnaround time: time to complete a certain task</a:t>
            </a:r>
          </a:p>
        </p:txBody>
      </p:sp>
      <p:sp>
        <p:nvSpPr>
          <p:cNvPr id="5" name="Text Placeholder 2"/>
          <p:cNvSpPr txBox="1">
            <a:spLocks/>
          </p:cNvSpPr>
          <p:nvPr/>
        </p:nvSpPr>
        <p:spPr>
          <a:xfrm>
            <a:off x="383059" y="14395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endParaRPr lang="en-US" dirty="0">
              <a:solidFill>
                <a:schemeClr val="bg1"/>
              </a:solidFill>
            </a:endParaRPr>
          </a:p>
        </p:txBody>
      </p:sp>
    </p:spTree>
    <p:extLst>
      <p:ext uri="{BB962C8B-B14F-4D97-AF65-F5344CB8AC3E}">
        <p14:creationId xmlns:p14="http://schemas.microsoft.com/office/powerpoint/2010/main" val="14183906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659" y="197708"/>
            <a:ext cx="11483546" cy="700217"/>
          </a:xfrm>
        </p:spPr>
        <p:txBody>
          <a:bodyPr>
            <a:normAutofit/>
          </a:bodyPr>
          <a:lstStyle/>
          <a:p>
            <a:r>
              <a:rPr lang="en-IN" dirty="0"/>
              <a:t>User experience</a:t>
            </a:r>
          </a:p>
        </p:txBody>
      </p:sp>
      <p:sp>
        <p:nvSpPr>
          <p:cNvPr id="3" name="Text Placeholder 2"/>
          <p:cNvSpPr>
            <a:spLocks noGrp="1"/>
          </p:cNvSpPr>
          <p:nvPr>
            <p:ph type="body" idx="1"/>
          </p:nvPr>
        </p:nvSpPr>
        <p:spPr>
          <a:xfrm>
            <a:off x="156519" y="854804"/>
            <a:ext cx="11335265" cy="5743704"/>
          </a:xfrm>
        </p:spPr>
        <p:txBody>
          <a:bodyPr>
            <a:normAutofit/>
          </a:bodyPr>
          <a:lstStyle/>
          <a:p>
            <a:pPr marL="285750" indent="-285750">
              <a:buFont typeface="Arial" panose="020B0604020202020204" pitchFamily="34" charset="0"/>
              <a:buChar char="•"/>
            </a:pPr>
            <a:r>
              <a:rPr lang="en-US" dirty="0">
                <a:solidFill>
                  <a:schemeClr val="bg1"/>
                </a:solidFill>
              </a:rPr>
              <a:t>The main user concerns are </a:t>
            </a:r>
            <a:r>
              <a:rPr lang="en-US" b="1" dirty="0">
                <a:solidFill>
                  <a:schemeClr val="bg1"/>
                </a:solidFill>
              </a:rPr>
              <a:t>security threats</a:t>
            </a:r>
            <a:r>
              <a:rPr lang="en-US" dirty="0">
                <a:solidFill>
                  <a:schemeClr val="bg1"/>
                </a:solidFill>
              </a:rPr>
              <a:t>, the dependence on fast Internet connections that forced version updates, data ownership, and user behavior monitoring. All users reported that trust in the cloud services is important.</a:t>
            </a: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dirty="0">
                <a:solidFill>
                  <a:schemeClr val="bg1"/>
                </a:solidFill>
              </a:rPr>
              <a:t>The security threats perceived by this group of users are: </a:t>
            </a:r>
          </a:p>
          <a:p>
            <a:r>
              <a:rPr lang="en-US" dirty="0">
                <a:solidFill>
                  <a:schemeClr val="bg1"/>
                </a:solidFill>
              </a:rPr>
              <a:t>	(</a:t>
            </a:r>
            <a:r>
              <a:rPr lang="en-US" dirty="0" err="1">
                <a:solidFill>
                  <a:schemeClr val="bg1"/>
                </a:solidFill>
              </a:rPr>
              <a:t>i</a:t>
            </a:r>
            <a:r>
              <a:rPr lang="en-US" dirty="0">
                <a:solidFill>
                  <a:schemeClr val="bg1"/>
                </a:solidFill>
              </a:rPr>
              <a:t>) abuse and villainous use of the cloud; </a:t>
            </a:r>
          </a:p>
          <a:p>
            <a:r>
              <a:rPr lang="en-US" dirty="0">
                <a:solidFill>
                  <a:schemeClr val="bg1"/>
                </a:solidFill>
              </a:rPr>
              <a:t>	(ii) APIs that are not fully secure; </a:t>
            </a:r>
          </a:p>
          <a:p>
            <a:r>
              <a:rPr lang="en-US" dirty="0">
                <a:solidFill>
                  <a:schemeClr val="bg1"/>
                </a:solidFill>
              </a:rPr>
              <a:t>	(iii) malicious insiders; </a:t>
            </a:r>
          </a:p>
          <a:p>
            <a:r>
              <a:rPr lang="en-US" dirty="0">
                <a:solidFill>
                  <a:schemeClr val="bg1"/>
                </a:solidFill>
              </a:rPr>
              <a:t>	(iv) account hijacking; </a:t>
            </a:r>
          </a:p>
          <a:p>
            <a:r>
              <a:rPr lang="en-US" dirty="0">
                <a:solidFill>
                  <a:schemeClr val="bg1"/>
                </a:solidFill>
              </a:rPr>
              <a:t>	(iv) data leaks; and </a:t>
            </a:r>
          </a:p>
          <a:p>
            <a:r>
              <a:rPr lang="en-US" dirty="0">
                <a:solidFill>
                  <a:schemeClr val="bg1"/>
                </a:solidFill>
              </a:rPr>
              <a:t>	(v) issues related to shared resources. </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Identity theft and privacy were major concerns for about half of the users questioned; availability, liability, and data ownership and copyright were raised by a third of respondents.</a:t>
            </a:r>
          </a:p>
        </p:txBody>
      </p:sp>
      <p:sp>
        <p:nvSpPr>
          <p:cNvPr id="5" name="Text Placeholder 2"/>
          <p:cNvSpPr txBox="1">
            <a:spLocks/>
          </p:cNvSpPr>
          <p:nvPr/>
        </p:nvSpPr>
        <p:spPr>
          <a:xfrm>
            <a:off x="383059" y="14395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endParaRPr lang="en-US" dirty="0">
              <a:solidFill>
                <a:schemeClr val="bg1"/>
              </a:solidFill>
            </a:endParaRPr>
          </a:p>
        </p:txBody>
      </p:sp>
    </p:spTree>
    <p:extLst>
      <p:ext uri="{BB962C8B-B14F-4D97-AF65-F5344CB8AC3E}">
        <p14:creationId xmlns:p14="http://schemas.microsoft.com/office/powerpoint/2010/main" val="32818590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659" y="197708"/>
            <a:ext cx="11483546" cy="700217"/>
          </a:xfrm>
        </p:spPr>
        <p:txBody>
          <a:bodyPr>
            <a:normAutofit/>
          </a:bodyPr>
          <a:lstStyle/>
          <a:p>
            <a:r>
              <a:rPr lang="en-IN" dirty="0"/>
              <a:t>User experience</a:t>
            </a:r>
          </a:p>
        </p:txBody>
      </p:sp>
      <p:sp>
        <p:nvSpPr>
          <p:cNvPr id="3" name="Text Placeholder 2"/>
          <p:cNvSpPr>
            <a:spLocks noGrp="1"/>
          </p:cNvSpPr>
          <p:nvPr>
            <p:ph type="body" idx="1"/>
          </p:nvPr>
        </p:nvSpPr>
        <p:spPr>
          <a:xfrm>
            <a:off x="156519" y="854804"/>
            <a:ext cx="11335265" cy="5743704"/>
          </a:xfrm>
        </p:spPr>
        <p:txBody>
          <a:bodyPr>
            <a:normAutofit/>
          </a:bodyPr>
          <a:lstStyle/>
          <a:p>
            <a:pPr marL="285750" indent="-285750">
              <a:buFont typeface="Arial" panose="020B0604020202020204" pitchFamily="34" charset="0"/>
              <a:buChar char="•"/>
            </a:pPr>
            <a:r>
              <a:rPr lang="en-US" dirty="0">
                <a:solidFill>
                  <a:schemeClr val="bg1"/>
                </a:solidFill>
              </a:rPr>
              <a:t>The suggested solutions to these problems are as follows: </a:t>
            </a:r>
          </a:p>
          <a:p>
            <a:pPr marL="742950" lvl="1" indent="-285750">
              <a:buFont typeface="Arial" panose="020B0604020202020204" pitchFamily="34" charset="0"/>
              <a:buChar char="•"/>
            </a:pPr>
            <a:r>
              <a:rPr lang="en-US" dirty="0">
                <a:solidFill>
                  <a:schemeClr val="bg1"/>
                </a:solidFill>
              </a:rPr>
              <a:t>SLAs and tools to monitor usage should be deployed to prevent abuse of the cloud; </a:t>
            </a:r>
          </a:p>
          <a:p>
            <a:pPr marL="742950" lvl="1" indent="-285750">
              <a:buFont typeface="Arial" panose="020B0604020202020204" pitchFamily="34" charset="0"/>
              <a:buChar char="•"/>
            </a:pPr>
            <a:r>
              <a:rPr lang="en-US" dirty="0">
                <a:solidFill>
                  <a:schemeClr val="bg1"/>
                </a:solidFill>
              </a:rPr>
              <a:t>data encryption and security testing should enhance the API security; </a:t>
            </a:r>
          </a:p>
          <a:p>
            <a:pPr marL="742950" lvl="1" indent="-285750">
              <a:buFont typeface="Arial" panose="020B0604020202020204" pitchFamily="34" charset="0"/>
              <a:buChar char="•"/>
            </a:pPr>
            <a:r>
              <a:rPr lang="en-US" dirty="0">
                <a:solidFill>
                  <a:schemeClr val="bg1"/>
                </a:solidFill>
              </a:rPr>
              <a:t>an independent security layer should be added to prevent threats caused by malicious insiders; </a:t>
            </a:r>
          </a:p>
          <a:p>
            <a:pPr marL="742950" lvl="1" indent="-285750">
              <a:buFont typeface="Arial" panose="020B0604020202020204" pitchFamily="34" charset="0"/>
              <a:buChar char="•"/>
            </a:pPr>
            <a:r>
              <a:rPr lang="en-US" dirty="0">
                <a:solidFill>
                  <a:schemeClr val="bg1"/>
                </a:solidFill>
              </a:rPr>
              <a:t>strong authentication and authorization should be enforced to prevent account hijacking; </a:t>
            </a:r>
          </a:p>
          <a:p>
            <a:pPr marL="742950" lvl="1" indent="-285750">
              <a:buFont typeface="Arial" panose="020B0604020202020204" pitchFamily="34" charset="0"/>
              <a:buChar char="•"/>
            </a:pPr>
            <a:r>
              <a:rPr lang="en-US" dirty="0">
                <a:solidFill>
                  <a:schemeClr val="bg1"/>
                </a:solidFill>
              </a:rPr>
              <a:t>data decryption in a secure environment should be implemented to prevent data leakage; and </a:t>
            </a:r>
          </a:p>
          <a:p>
            <a:pPr marL="742950" lvl="1" indent="-285750">
              <a:buFont typeface="Arial" panose="020B0604020202020204" pitchFamily="34" charset="0"/>
              <a:buChar char="•"/>
            </a:pPr>
            <a:r>
              <a:rPr lang="en-US" dirty="0" err="1">
                <a:solidFill>
                  <a:schemeClr val="bg1"/>
                </a:solidFill>
              </a:rPr>
              <a:t>Compart</a:t>
            </a:r>
            <a:r>
              <a:rPr lang="en-US" dirty="0">
                <a:solidFill>
                  <a:schemeClr val="bg1"/>
                </a:solidFill>
              </a:rPr>
              <a:t> </a:t>
            </a:r>
            <a:r>
              <a:rPr lang="en-US" dirty="0" err="1">
                <a:solidFill>
                  <a:schemeClr val="bg1"/>
                </a:solidFill>
              </a:rPr>
              <a:t>mentalization</a:t>
            </a:r>
            <a:r>
              <a:rPr lang="en-US" dirty="0">
                <a:solidFill>
                  <a:schemeClr val="bg1"/>
                </a:solidFill>
              </a:rPr>
              <a:t> of components and firewalls should be deployed to limit the negative effect of resource sharing.</a:t>
            </a:r>
          </a:p>
        </p:txBody>
      </p:sp>
      <p:sp>
        <p:nvSpPr>
          <p:cNvPr id="5" name="Text Placeholder 2"/>
          <p:cNvSpPr txBox="1">
            <a:spLocks/>
          </p:cNvSpPr>
          <p:nvPr/>
        </p:nvSpPr>
        <p:spPr>
          <a:xfrm>
            <a:off x="383059" y="14395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endParaRPr lang="en-US" dirty="0">
              <a:solidFill>
                <a:schemeClr val="bg1"/>
              </a:solidFill>
            </a:endParaRPr>
          </a:p>
        </p:txBody>
      </p:sp>
    </p:spTree>
    <p:extLst>
      <p:ext uri="{BB962C8B-B14F-4D97-AF65-F5344CB8AC3E}">
        <p14:creationId xmlns:p14="http://schemas.microsoft.com/office/powerpoint/2010/main" val="996961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659" y="197708"/>
            <a:ext cx="11483546" cy="700217"/>
          </a:xfrm>
        </p:spPr>
        <p:txBody>
          <a:bodyPr>
            <a:normAutofit/>
          </a:bodyPr>
          <a:lstStyle/>
          <a:p>
            <a:r>
              <a:rPr lang="en-IN" dirty="0"/>
              <a:t>User experience</a:t>
            </a:r>
          </a:p>
        </p:txBody>
      </p:sp>
      <p:sp>
        <p:nvSpPr>
          <p:cNvPr id="3" name="Text Placeholder 2"/>
          <p:cNvSpPr>
            <a:spLocks noGrp="1"/>
          </p:cNvSpPr>
          <p:nvPr>
            <p:ph type="body" idx="1"/>
          </p:nvPr>
        </p:nvSpPr>
        <p:spPr>
          <a:xfrm>
            <a:off x="156519" y="854804"/>
            <a:ext cx="11335265" cy="5743704"/>
          </a:xfrm>
        </p:spPr>
        <p:txBody>
          <a:bodyPr>
            <a:normAutofit/>
          </a:bodyPr>
          <a:lstStyle/>
          <a:p>
            <a:pPr marL="285750" indent="-285750">
              <a:buFont typeface="Arial" panose="020B0604020202020204" pitchFamily="34" charset="0"/>
              <a:buChar char="•"/>
            </a:pPr>
            <a:r>
              <a:rPr lang="en-US" dirty="0">
                <a:solidFill>
                  <a:schemeClr val="bg1"/>
                </a:solidFill>
              </a:rPr>
              <a:t>A broad set of concerns identified by the NIST working group on cloud security includes: </a:t>
            </a:r>
          </a:p>
          <a:p>
            <a:r>
              <a:rPr lang="en-US" dirty="0">
                <a:solidFill>
                  <a:schemeClr val="bg1"/>
                </a:solidFill>
              </a:rPr>
              <a:t>	• Potential loss of control/ownership of data. </a:t>
            </a:r>
          </a:p>
          <a:p>
            <a:r>
              <a:rPr lang="en-US" dirty="0">
                <a:solidFill>
                  <a:schemeClr val="bg1"/>
                </a:solidFill>
              </a:rPr>
              <a:t>	• Data integration, privacy enforcement, data encryption. </a:t>
            </a:r>
          </a:p>
          <a:p>
            <a:r>
              <a:rPr lang="en-US" dirty="0">
                <a:solidFill>
                  <a:schemeClr val="bg1"/>
                </a:solidFill>
              </a:rPr>
              <a:t>	• Data </a:t>
            </a:r>
            <a:r>
              <a:rPr lang="en-US" dirty="0" err="1">
                <a:solidFill>
                  <a:schemeClr val="bg1"/>
                </a:solidFill>
              </a:rPr>
              <a:t>remanence</a:t>
            </a:r>
            <a:r>
              <a:rPr lang="en-US" dirty="0">
                <a:solidFill>
                  <a:schemeClr val="bg1"/>
                </a:solidFill>
              </a:rPr>
              <a:t> after </a:t>
            </a:r>
            <a:r>
              <a:rPr lang="en-US" dirty="0" err="1">
                <a:solidFill>
                  <a:schemeClr val="bg1"/>
                </a:solidFill>
              </a:rPr>
              <a:t>deprovisioning</a:t>
            </a:r>
            <a:r>
              <a:rPr lang="en-US" dirty="0">
                <a:solidFill>
                  <a:schemeClr val="bg1"/>
                </a:solidFill>
              </a:rPr>
              <a:t>. </a:t>
            </a:r>
          </a:p>
          <a:p>
            <a:r>
              <a:rPr lang="en-US" dirty="0">
                <a:solidFill>
                  <a:schemeClr val="bg1"/>
                </a:solidFill>
              </a:rPr>
              <a:t>	• Multitenant data isolation. </a:t>
            </a:r>
          </a:p>
          <a:p>
            <a:r>
              <a:rPr lang="en-US" dirty="0">
                <a:solidFill>
                  <a:schemeClr val="bg1"/>
                </a:solidFill>
              </a:rPr>
              <a:t>	• Data location requirements within national borders. </a:t>
            </a:r>
          </a:p>
          <a:p>
            <a:r>
              <a:rPr lang="en-US" dirty="0">
                <a:solidFill>
                  <a:schemeClr val="bg1"/>
                </a:solidFill>
              </a:rPr>
              <a:t>	• Hypervisor security. </a:t>
            </a:r>
          </a:p>
          <a:p>
            <a:r>
              <a:rPr lang="en-US" dirty="0">
                <a:solidFill>
                  <a:schemeClr val="bg1"/>
                </a:solidFill>
              </a:rPr>
              <a:t>	• Audit data integrity protection. </a:t>
            </a:r>
          </a:p>
          <a:p>
            <a:r>
              <a:rPr lang="en-US" dirty="0">
                <a:solidFill>
                  <a:schemeClr val="bg1"/>
                </a:solidFill>
              </a:rPr>
              <a:t>	• Verification of subscriber policies through provider controls. </a:t>
            </a:r>
          </a:p>
          <a:p>
            <a:r>
              <a:rPr lang="en-US" dirty="0">
                <a:solidFill>
                  <a:schemeClr val="bg1"/>
                </a:solidFill>
              </a:rPr>
              <a:t>	• Certification/accreditation requirements for a given cloud service</a:t>
            </a:r>
          </a:p>
        </p:txBody>
      </p:sp>
      <p:sp>
        <p:nvSpPr>
          <p:cNvPr id="5" name="Text Placeholder 2"/>
          <p:cNvSpPr txBox="1">
            <a:spLocks/>
          </p:cNvSpPr>
          <p:nvPr/>
        </p:nvSpPr>
        <p:spPr>
          <a:xfrm>
            <a:off x="383059" y="14395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endParaRPr lang="en-US" dirty="0">
              <a:solidFill>
                <a:schemeClr val="bg1"/>
              </a:solidFill>
            </a:endParaRPr>
          </a:p>
        </p:txBody>
      </p:sp>
    </p:spTree>
    <p:extLst>
      <p:ext uri="{BB962C8B-B14F-4D97-AF65-F5344CB8AC3E}">
        <p14:creationId xmlns:p14="http://schemas.microsoft.com/office/powerpoint/2010/main" val="10453856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659" y="197708"/>
            <a:ext cx="11483546" cy="700217"/>
          </a:xfrm>
        </p:spPr>
        <p:txBody>
          <a:bodyPr>
            <a:normAutofit/>
          </a:bodyPr>
          <a:lstStyle/>
          <a:p>
            <a:r>
              <a:rPr lang="en-IN" dirty="0"/>
              <a:t>Software Licensing</a:t>
            </a:r>
          </a:p>
        </p:txBody>
      </p:sp>
      <p:sp>
        <p:nvSpPr>
          <p:cNvPr id="3" name="Text Placeholder 2"/>
          <p:cNvSpPr>
            <a:spLocks noGrp="1"/>
          </p:cNvSpPr>
          <p:nvPr>
            <p:ph type="body" idx="1"/>
          </p:nvPr>
        </p:nvSpPr>
        <p:spPr>
          <a:xfrm>
            <a:off x="156519" y="854803"/>
            <a:ext cx="11335265" cy="5920817"/>
          </a:xfrm>
        </p:spPr>
        <p:txBody>
          <a:bodyPr>
            <a:normAutofit lnSpcReduction="10000"/>
          </a:bodyPr>
          <a:lstStyle/>
          <a:p>
            <a:pPr marL="285750" indent="-285750">
              <a:buFont typeface="Arial" panose="020B0604020202020204" pitchFamily="34" charset="0"/>
              <a:buChar char="•"/>
            </a:pPr>
            <a:r>
              <a:rPr lang="en-US" dirty="0">
                <a:solidFill>
                  <a:schemeClr val="bg1"/>
                </a:solidFill>
              </a:rPr>
              <a:t>Software licensing for cloud computing is an enduring problem. The Software-as-a-Service (</a:t>
            </a:r>
            <a:r>
              <a:rPr lang="en-US" dirty="0" err="1">
                <a:solidFill>
                  <a:schemeClr val="bg1"/>
                </a:solidFill>
              </a:rPr>
              <a:t>SaaS</a:t>
            </a:r>
            <a:r>
              <a:rPr lang="en-US" dirty="0">
                <a:solidFill>
                  <a:schemeClr val="bg1"/>
                </a:solidFill>
              </a:rPr>
              <a:t>) deployment model is gaining acceptance because it allows users to pay only for the services they use. </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A commercial product is </a:t>
            </a:r>
            <a:r>
              <a:rPr lang="en-US" b="1" dirty="0" err="1">
                <a:solidFill>
                  <a:schemeClr val="bg1"/>
                </a:solidFill>
              </a:rPr>
              <a:t>elasticLM</a:t>
            </a:r>
            <a:r>
              <a:rPr lang="en-US" dirty="0">
                <a:solidFill>
                  <a:schemeClr val="bg1"/>
                </a:solidFill>
              </a:rPr>
              <a:t>, which provides license and billing for Web-based services. The architecture of the </a:t>
            </a:r>
            <a:r>
              <a:rPr lang="en-US" dirty="0" err="1">
                <a:solidFill>
                  <a:schemeClr val="bg1"/>
                </a:solidFill>
              </a:rPr>
              <a:t>elasticLM</a:t>
            </a:r>
            <a:r>
              <a:rPr lang="en-US" dirty="0">
                <a:solidFill>
                  <a:schemeClr val="bg1"/>
                </a:solidFill>
              </a:rPr>
              <a:t> license service has several layers: </a:t>
            </a:r>
            <a:r>
              <a:rPr lang="en-US" dirty="0" err="1">
                <a:solidFill>
                  <a:schemeClr val="bg1"/>
                </a:solidFill>
              </a:rPr>
              <a:t>coallocation</a:t>
            </a:r>
            <a:r>
              <a:rPr lang="en-US" dirty="0">
                <a:solidFill>
                  <a:schemeClr val="bg1"/>
                </a:solidFill>
              </a:rPr>
              <a:t>, authentication, administration, management, business, and persistency. </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The authentication layer authenticates communication between the license service and the billing service as well as the individual applications; the persistence layer stores the usage records. </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The main responsibility of the business layer is to provide the licensing service with the licenses prices, and the management coordinates various components of the automated billing service.</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When a user requests a license from the license service, the terms of the license usage are negotiated and they are part of an SLA document. The SLA describes all aspects of resource usage, including the ID of application, duration, number of processors, and guarantees, such as the maximum cost and deadlines</a:t>
            </a:r>
          </a:p>
        </p:txBody>
      </p:sp>
      <p:sp>
        <p:nvSpPr>
          <p:cNvPr id="5" name="Text Placeholder 2"/>
          <p:cNvSpPr txBox="1">
            <a:spLocks/>
          </p:cNvSpPr>
          <p:nvPr/>
        </p:nvSpPr>
        <p:spPr>
          <a:xfrm>
            <a:off x="383059" y="1439562"/>
            <a:ext cx="11714206" cy="533605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endParaRPr lang="en-US" dirty="0">
              <a:solidFill>
                <a:schemeClr val="bg1"/>
              </a:solidFill>
            </a:endParaRPr>
          </a:p>
        </p:txBody>
      </p:sp>
    </p:spTree>
    <p:extLst>
      <p:ext uri="{BB962C8B-B14F-4D97-AF65-F5344CB8AC3E}">
        <p14:creationId xmlns:p14="http://schemas.microsoft.com/office/powerpoint/2010/main" val="1005581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8266" y="1173763"/>
            <a:ext cx="11565452" cy="430427"/>
          </a:xfrm>
        </p:spPr>
        <p:txBody>
          <a:bodyPr/>
          <a:lstStyle/>
          <a:p>
            <a:r>
              <a:rPr lang="en-US" dirty="0">
                <a:solidFill>
                  <a:schemeClr val="bg1"/>
                </a:solidFill>
              </a:rPr>
              <a:t>Figure 3.1 shows the palette of AWS services accessible via the Management Console</a:t>
            </a:r>
            <a:endParaRPr lang="en-IN" dirty="0">
              <a:solidFill>
                <a:schemeClr val="bg1"/>
              </a:solidFill>
            </a:endParaRPr>
          </a:p>
        </p:txBody>
      </p:sp>
      <p:sp>
        <p:nvSpPr>
          <p:cNvPr id="4" name="Title 1"/>
          <p:cNvSpPr txBox="1">
            <a:spLocks/>
          </p:cNvSpPr>
          <p:nvPr/>
        </p:nvSpPr>
        <p:spPr>
          <a:xfrm>
            <a:off x="684212" y="284892"/>
            <a:ext cx="8534401" cy="810741"/>
          </a:xfrm>
          <a:prstGeom prst="rect">
            <a:avLst/>
          </a:prstGeom>
          <a:effectLst/>
        </p:spPr>
        <p:txBody>
          <a:bodyPr vert="horz" lIns="91440" tIns="45720" rIns="91440" bIns="45720" rtlCol="0" anchor="b">
            <a:normAutofit/>
          </a:bodyPr>
          <a:lstStyle>
            <a:lvl1pPr algn="l" defTabSz="457200" rtl="0" eaLnBrk="1" latinLnBrk="0" hangingPunct="1">
              <a:spcBef>
                <a:spcPct val="0"/>
              </a:spcBef>
              <a:buNone/>
              <a:defRPr sz="3600" b="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IN"/>
              <a:t>Cloud computing at Amazon</a:t>
            </a:r>
            <a:endParaRPr lang="en-IN" dirty="0"/>
          </a:p>
        </p:txBody>
      </p:sp>
      <p:pic>
        <p:nvPicPr>
          <p:cNvPr id="5" name="Picture 4"/>
          <p:cNvPicPr>
            <a:picLocks noChangeAspect="1"/>
          </p:cNvPicPr>
          <p:nvPr/>
        </p:nvPicPr>
        <p:blipFill>
          <a:blip r:embed="rId2"/>
          <a:stretch>
            <a:fillRect/>
          </a:stretch>
        </p:blipFill>
        <p:spPr>
          <a:xfrm>
            <a:off x="3277372" y="1682320"/>
            <a:ext cx="4062542" cy="5130892"/>
          </a:xfrm>
          <a:prstGeom prst="rect">
            <a:avLst/>
          </a:prstGeom>
        </p:spPr>
      </p:pic>
    </p:spTree>
    <p:extLst>
      <p:ext uri="{BB962C8B-B14F-4D97-AF65-F5344CB8AC3E}">
        <p14:creationId xmlns:p14="http://schemas.microsoft.com/office/powerpoint/2010/main" val="2353049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84892"/>
            <a:ext cx="8534401" cy="810741"/>
          </a:xfrm>
        </p:spPr>
        <p:txBody>
          <a:bodyPr/>
          <a:lstStyle/>
          <a:p>
            <a:r>
              <a:rPr lang="en-IN" dirty="0"/>
              <a:t>Cloud computing at Amazon</a:t>
            </a:r>
          </a:p>
        </p:txBody>
      </p:sp>
      <p:sp>
        <p:nvSpPr>
          <p:cNvPr id="3" name="Text Placeholder 2"/>
          <p:cNvSpPr>
            <a:spLocks noGrp="1"/>
          </p:cNvSpPr>
          <p:nvPr>
            <p:ph type="body" idx="1"/>
          </p:nvPr>
        </p:nvSpPr>
        <p:spPr>
          <a:xfrm>
            <a:off x="197708" y="1134762"/>
            <a:ext cx="11821297" cy="5661454"/>
          </a:xfrm>
        </p:spPr>
        <p:txBody>
          <a:bodyPr/>
          <a:lstStyle/>
          <a:p>
            <a:pPr marL="285750" indent="-285750" algn="just">
              <a:buFont typeface="Arial" panose="020B0604020202020204" pitchFamily="34" charset="0"/>
              <a:buChar char="•"/>
            </a:pPr>
            <a:r>
              <a:rPr lang="en-US" b="1" dirty="0">
                <a:solidFill>
                  <a:schemeClr val="bg1"/>
                </a:solidFill>
              </a:rPr>
              <a:t>Elastic Compute Cloud </a:t>
            </a:r>
            <a:r>
              <a:rPr lang="en-US" dirty="0">
                <a:solidFill>
                  <a:schemeClr val="bg1"/>
                </a:solidFill>
              </a:rPr>
              <a:t>(EC2) is a Web service with a simple interface for launching instances of an application under several operating systems, such as several Linux distributions, Microsoft Windows Server 2003 and 2008, </a:t>
            </a:r>
            <a:r>
              <a:rPr lang="en-US" dirty="0" err="1">
                <a:solidFill>
                  <a:schemeClr val="bg1"/>
                </a:solidFill>
              </a:rPr>
              <a:t>OpenSolaris</a:t>
            </a:r>
            <a:r>
              <a:rPr lang="en-US" dirty="0">
                <a:solidFill>
                  <a:schemeClr val="bg1"/>
                </a:solidFill>
              </a:rPr>
              <a:t>, FreeBSD, and </a:t>
            </a:r>
            <a:r>
              <a:rPr lang="en-US" dirty="0" err="1">
                <a:solidFill>
                  <a:schemeClr val="bg1"/>
                </a:solidFill>
              </a:rPr>
              <a:t>NetBSD</a:t>
            </a:r>
            <a:endParaRPr lang="en-US" dirty="0">
              <a:solidFill>
                <a:schemeClr val="bg1"/>
              </a:solidFill>
            </a:endParaRPr>
          </a:p>
          <a:p>
            <a:pPr marL="285750" indent="-285750" algn="just">
              <a:buFont typeface="Arial" panose="020B0604020202020204" pitchFamily="34" charset="0"/>
              <a:buChar char="•"/>
            </a:pPr>
            <a:r>
              <a:rPr lang="en-US" dirty="0">
                <a:solidFill>
                  <a:schemeClr val="bg1"/>
                </a:solidFill>
              </a:rPr>
              <a:t>An instance is created either from a predefined Amazon Machine Image (AMI) digitally signed and stored in S3 or from a user-defined image. </a:t>
            </a:r>
          </a:p>
          <a:p>
            <a:pPr marL="285750" indent="-285750" algn="just">
              <a:buFont typeface="Arial" panose="020B0604020202020204" pitchFamily="34" charset="0"/>
              <a:buChar char="•"/>
            </a:pPr>
            <a:r>
              <a:rPr lang="en-US" dirty="0">
                <a:solidFill>
                  <a:schemeClr val="bg1"/>
                </a:solidFill>
              </a:rPr>
              <a:t>The image includes the operating system, the run-time environment, the libraries, and the application desired by the user. AMI images create an exact copy of the original image but without configuration-dependent information such as the hostname or the MAC address. </a:t>
            </a:r>
          </a:p>
          <a:p>
            <a:pPr marL="285750" indent="-285750" algn="just">
              <a:buFont typeface="Arial" panose="020B0604020202020204" pitchFamily="34" charset="0"/>
              <a:buChar char="•"/>
            </a:pPr>
            <a:r>
              <a:rPr lang="en-US" dirty="0">
                <a:solidFill>
                  <a:schemeClr val="bg1"/>
                </a:solidFill>
              </a:rPr>
              <a:t>A user can: </a:t>
            </a:r>
          </a:p>
          <a:p>
            <a:pPr algn="just"/>
            <a:r>
              <a:rPr lang="en-US" dirty="0">
                <a:solidFill>
                  <a:schemeClr val="bg1"/>
                </a:solidFill>
              </a:rPr>
              <a:t>	(</a:t>
            </a:r>
            <a:r>
              <a:rPr lang="en-US" dirty="0" err="1">
                <a:solidFill>
                  <a:schemeClr val="bg1"/>
                </a:solidFill>
              </a:rPr>
              <a:t>i</a:t>
            </a:r>
            <a:r>
              <a:rPr lang="en-US" dirty="0">
                <a:solidFill>
                  <a:schemeClr val="bg1"/>
                </a:solidFill>
              </a:rPr>
              <a:t>) Launch an instance from an existing AMI and terminate an instance; </a:t>
            </a:r>
          </a:p>
          <a:p>
            <a:pPr algn="just"/>
            <a:r>
              <a:rPr lang="en-US" dirty="0">
                <a:solidFill>
                  <a:schemeClr val="bg1"/>
                </a:solidFill>
              </a:rPr>
              <a:t>	(ii) start and stop an instance; </a:t>
            </a:r>
          </a:p>
          <a:p>
            <a:pPr algn="just"/>
            <a:r>
              <a:rPr lang="en-US" dirty="0">
                <a:solidFill>
                  <a:schemeClr val="bg1"/>
                </a:solidFill>
              </a:rPr>
              <a:t>	(iii) create a new image; </a:t>
            </a:r>
          </a:p>
          <a:p>
            <a:pPr algn="just"/>
            <a:r>
              <a:rPr lang="en-US" dirty="0">
                <a:solidFill>
                  <a:schemeClr val="bg1"/>
                </a:solidFill>
              </a:rPr>
              <a:t>	(iv) add tags to identify an image; and </a:t>
            </a:r>
          </a:p>
          <a:p>
            <a:pPr algn="just"/>
            <a:r>
              <a:rPr lang="en-US" dirty="0">
                <a:solidFill>
                  <a:schemeClr val="bg1"/>
                </a:solidFill>
              </a:rPr>
              <a:t>	(v) reboot an instance.</a:t>
            </a:r>
          </a:p>
          <a:p>
            <a:endParaRPr lang="en-IN" dirty="0"/>
          </a:p>
        </p:txBody>
      </p:sp>
    </p:spTree>
    <p:extLst>
      <p:ext uri="{BB962C8B-B14F-4D97-AF65-F5344CB8AC3E}">
        <p14:creationId xmlns:p14="http://schemas.microsoft.com/office/powerpoint/2010/main" val="274928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84892"/>
            <a:ext cx="8534401" cy="810741"/>
          </a:xfrm>
        </p:spPr>
        <p:txBody>
          <a:bodyPr/>
          <a:lstStyle/>
          <a:p>
            <a:r>
              <a:rPr lang="en-IN" dirty="0"/>
              <a:t>Cloud computing at Amazon</a:t>
            </a:r>
          </a:p>
        </p:txBody>
      </p:sp>
      <p:sp>
        <p:nvSpPr>
          <p:cNvPr id="3" name="Text Placeholder 2"/>
          <p:cNvSpPr>
            <a:spLocks noGrp="1"/>
          </p:cNvSpPr>
          <p:nvPr>
            <p:ph type="body" idx="1"/>
          </p:nvPr>
        </p:nvSpPr>
        <p:spPr>
          <a:xfrm>
            <a:off x="271849" y="1134762"/>
            <a:ext cx="11524735" cy="5150707"/>
          </a:xfrm>
        </p:spPr>
        <p:txBody>
          <a:bodyPr/>
          <a:lstStyle/>
          <a:p>
            <a:pPr marL="285750" indent="-285750" algn="just">
              <a:buFont typeface="Arial" panose="020B0604020202020204" pitchFamily="34" charset="0"/>
              <a:buChar char="•"/>
            </a:pPr>
            <a:r>
              <a:rPr lang="en-US" dirty="0">
                <a:solidFill>
                  <a:schemeClr val="bg1"/>
                </a:solidFill>
              </a:rPr>
              <a:t>A user can interact with EC2 using a set of SOAP messages and can list available AMI images, boot an instance from an image, terminate an image, display the running instances of a user, display console output, and so on. </a:t>
            </a:r>
          </a:p>
          <a:p>
            <a:pPr algn="just"/>
            <a:endParaRPr lang="en-US" dirty="0">
              <a:solidFill>
                <a:schemeClr val="bg1"/>
              </a:solidFill>
            </a:endParaRPr>
          </a:p>
          <a:p>
            <a:pPr marL="285750" indent="-285750" algn="just">
              <a:buFont typeface="Arial" panose="020B0604020202020204" pitchFamily="34" charset="0"/>
              <a:buChar char="•"/>
            </a:pPr>
            <a:r>
              <a:rPr lang="en-US" dirty="0">
                <a:solidFill>
                  <a:schemeClr val="bg1"/>
                </a:solidFill>
              </a:rPr>
              <a:t>The user has root access to each instance in the elastic and secure computing environment of EC2. The instances can be placed in multiple locations in different regions and availability zones.</a:t>
            </a:r>
          </a:p>
          <a:p>
            <a:pPr algn="just"/>
            <a:endParaRPr lang="en-US" dirty="0">
              <a:solidFill>
                <a:schemeClr val="bg1"/>
              </a:solidFill>
            </a:endParaRPr>
          </a:p>
          <a:p>
            <a:pPr marL="285750" indent="-285750" algn="just">
              <a:buFont typeface="Arial" panose="020B0604020202020204" pitchFamily="34" charset="0"/>
              <a:buChar char="•"/>
            </a:pPr>
            <a:r>
              <a:rPr lang="en-US" dirty="0">
                <a:solidFill>
                  <a:schemeClr val="bg1"/>
                </a:solidFill>
              </a:rPr>
              <a:t>EC2 allows the import of virtual machine images from the user environment to an instance through a facility called VM import. It also automatically distributes the incoming application traffic among multiple instances using the elastic load-balancing facility. </a:t>
            </a:r>
          </a:p>
          <a:p>
            <a:pPr algn="just"/>
            <a:endParaRPr lang="en-US" dirty="0">
              <a:solidFill>
                <a:schemeClr val="bg1"/>
              </a:solidFill>
            </a:endParaRPr>
          </a:p>
          <a:p>
            <a:pPr marL="285750" indent="-285750" algn="just">
              <a:buFont typeface="Arial" panose="020B0604020202020204" pitchFamily="34" charset="0"/>
              <a:buChar char="•"/>
            </a:pPr>
            <a:r>
              <a:rPr lang="en-US" dirty="0">
                <a:solidFill>
                  <a:schemeClr val="bg1"/>
                </a:solidFill>
              </a:rPr>
              <a:t>EC2 associates an elastic IP address with an account; this mechanism allows a user to mask the failure of an instance and remap a public IP address to any instance of the account without the need to interact with the software support team.</a:t>
            </a:r>
            <a:endParaRPr lang="en-IN" dirty="0">
              <a:solidFill>
                <a:schemeClr val="bg1"/>
              </a:solidFill>
            </a:endParaRPr>
          </a:p>
        </p:txBody>
      </p:sp>
    </p:spTree>
    <p:extLst>
      <p:ext uri="{BB962C8B-B14F-4D97-AF65-F5344CB8AC3E}">
        <p14:creationId xmlns:p14="http://schemas.microsoft.com/office/powerpoint/2010/main" val="213066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84892"/>
            <a:ext cx="8534401" cy="810741"/>
          </a:xfrm>
        </p:spPr>
        <p:txBody>
          <a:bodyPr/>
          <a:lstStyle/>
          <a:p>
            <a:r>
              <a:rPr lang="en-IN" dirty="0"/>
              <a:t>Cloud computing at Amazon</a:t>
            </a:r>
          </a:p>
        </p:txBody>
      </p:sp>
      <p:sp>
        <p:nvSpPr>
          <p:cNvPr id="3" name="Text Placeholder 2"/>
          <p:cNvSpPr>
            <a:spLocks noGrp="1"/>
          </p:cNvSpPr>
          <p:nvPr>
            <p:ph type="body" idx="1"/>
          </p:nvPr>
        </p:nvSpPr>
        <p:spPr>
          <a:xfrm>
            <a:off x="684212" y="1134762"/>
            <a:ext cx="10807572" cy="5579076"/>
          </a:xfrm>
        </p:spPr>
        <p:txBody>
          <a:bodyPr/>
          <a:lstStyle/>
          <a:p>
            <a:pPr marL="285750" indent="-285750" algn="just">
              <a:buFont typeface="Arial" panose="020B0604020202020204" pitchFamily="34" charset="0"/>
              <a:buChar char="•"/>
            </a:pPr>
            <a:r>
              <a:rPr lang="en-US" b="1" dirty="0">
                <a:solidFill>
                  <a:schemeClr val="bg1"/>
                </a:solidFill>
              </a:rPr>
              <a:t>Simple Storage System </a:t>
            </a:r>
            <a:r>
              <a:rPr lang="en-US" dirty="0">
                <a:solidFill>
                  <a:schemeClr val="bg1"/>
                </a:solidFill>
              </a:rPr>
              <a:t>(S3) is a storage service designed to store large objects. It supports a minimal set of functions: write, read, and delete. </a:t>
            </a:r>
          </a:p>
          <a:p>
            <a:pPr marL="285750" indent="-285750" algn="just">
              <a:buFont typeface="Arial" panose="020B0604020202020204" pitchFamily="34" charset="0"/>
              <a:buChar char="•"/>
            </a:pPr>
            <a:r>
              <a:rPr lang="en-US" dirty="0">
                <a:solidFill>
                  <a:schemeClr val="bg1"/>
                </a:solidFill>
              </a:rPr>
              <a:t>S3 allows an application to handle an unlimited number of objects ranging in size from one byte to five terabytes. </a:t>
            </a:r>
          </a:p>
          <a:p>
            <a:pPr marL="285750" indent="-285750" algn="just">
              <a:buFont typeface="Arial" panose="020B0604020202020204" pitchFamily="34" charset="0"/>
              <a:buChar char="•"/>
            </a:pPr>
            <a:r>
              <a:rPr lang="en-US" dirty="0">
                <a:solidFill>
                  <a:schemeClr val="bg1"/>
                </a:solidFill>
              </a:rPr>
              <a:t>An object is stored in a bucket and retrieved via a unique developer-assigned key. A bucket can be stored in a region selected by the user. </a:t>
            </a:r>
          </a:p>
          <a:p>
            <a:pPr marL="285750" indent="-285750" algn="just">
              <a:buFont typeface="Arial" panose="020B0604020202020204" pitchFamily="34" charset="0"/>
              <a:buChar char="•"/>
            </a:pPr>
            <a:r>
              <a:rPr lang="en-US" dirty="0">
                <a:solidFill>
                  <a:schemeClr val="bg1"/>
                </a:solidFill>
              </a:rPr>
              <a:t>S3 maintains the name, modification time, an access control list, and up to four kilobytes of user-defined metadata for each object. </a:t>
            </a:r>
          </a:p>
          <a:p>
            <a:pPr marL="285750" indent="-285750" algn="just">
              <a:buFont typeface="Arial" panose="020B0604020202020204" pitchFamily="34" charset="0"/>
              <a:buChar char="•"/>
            </a:pPr>
            <a:r>
              <a:rPr lang="en-US" dirty="0">
                <a:solidFill>
                  <a:schemeClr val="bg1"/>
                </a:solidFill>
              </a:rPr>
              <a:t>The object name are global. Authentication mechanisms ensure that data is kept secure; objects can be made public, and rights can be granted to other users. </a:t>
            </a:r>
          </a:p>
          <a:p>
            <a:pPr marL="285750" indent="-285750" algn="just">
              <a:buFont typeface="Arial" panose="020B0604020202020204" pitchFamily="34" charset="0"/>
              <a:buChar char="•"/>
            </a:pPr>
            <a:r>
              <a:rPr lang="en-US" dirty="0">
                <a:solidFill>
                  <a:schemeClr val="bg1"/>
                </a:solidFill>
              </a:rPr>
              <a:t>S3 supports PUT, GET, and DELETE primitives to manipulate objects but does not support primitives to copy, rename, or move an object from one bucket to another. Appending to an object requires a read followed by a write of the entire object</a:t>
            </a:r>
          </a:p>
          <a:p>
            <a:pPr marL="285750" indent="-285750" algn="just">
              <a:buFont typeface="Arial" panose="020B0604020202020204" pitchFamily="34" charset="0"/>
              <a:buChar char="•"/>
            </a:pPr>
            <a:r>
              <a:rPr lang="en-US" dirty="0">
                <a:solidFill>
                  <a:schemeClr val="bg1"/>
                </a:solidFill>
              </a:rPr>
              <a:t>The Amazon S3 SLA guarantees reliability. S3 uses standards-based REST and SOAP interfaces; the default download protocol is HTTP</a:t>
            </a:r>
            <a:endParaRPr lang="en-IN" dirty="0">
              <a:solidFill>
                <a:schemeClr val="bg1"/>
              </a:solidFill>
            </a:endParaRPr>
          </a:p>
        </p:txBody>
      </p:sp>
    </p:spTree>
    <p:extLst>
      <p:ext uri="{BB962C8B-B14F-4D97-AF65-F5344CB8AC3E}">
        <p14:creationId xmlns:p14="http://schemas.microsoft.com/office/powerpoint/2010/main" val="1721629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84892"/>
            <a:ext cx="8534401" cy="810741"/>
          </a:xfrm>
        </p:spPr>
        <p:txBody>
          <a:bodyPr/>
          <a:lstStyle/>
          <a:p>
            <a:r>
              <a:rPr lang="en-IN" dirty="0"/>
              <a:t>Cloud computing at Amazon</a:t>
            </a:r>
          </a:p>
        </p:txBody>
      </p:sp>
      <p:sp>
        <p:nvSpPr>
          <p:cNvPr id="3" name="Text Placeholder 2"/>
          <p:cNvSpPr>
            <a:spLocks noGrp="1"/>
          </p:cNvSpPr>
          <p:nvPr>
            <p:ph type="body" idx="1"/>
          </p:nvPr>
        </p:nvSpPr>
        <p:spPr>
          <a:xfrm>
            <a:off x="684212" y="1134762"/>
            <a:ext cx="10807572" cy="5150707"/>
          </a:xfrm>
        </p:spPr>
        <p:txBody>
          <a:bodyPr/>
          <a:lstStyle/>
          <a:p>
            <a:pPr marL="285750" indent="-285750">
              <a:buFont typeface="Arial" panose="020B0604020202020204" pitchFamily="34" charset="0"/>
              <a:buChar char="•"/>
            </a:pPr>
            <a:r>
              <a:rPr lang="en-US" b="1" dirty="0">
                <a:solidFill>
                  <a:schemeClr val="bg1"/>
                </a:solidFill>
              </a:rPr>
              <a:t>Elastic Block Store </a:t>
            </a:r>
            <a:r>
              <a:rPr lang="en-US" dirty="0">
                <a:solidFill>
                  <a:schemeClr val="bg1"/>
                </a:solidFill>
              </a:rPr>
              <a:t>(EBS) provides persistent block-level storage volumes for use with Amazon EC2 instances. </a:t>
            </a:r>
          </a:p>
          <a:p>
            <a:pPr marL="285750" indent="-285750">
              <a:buFont typeface="Arial" panose="020B0604020202020204" pitchFamily="34" charset="0"/>
              <a:buChar char="•"/>
            </a:pPr>
            <a:r>
              <a:rPr lang="en-US" dirty="0">
                <a:solidFill>
                  <a:schemeClr val="bg1"/>
                </a:solidFill>
              </a:rPr>
              <a:t>A volume appears to an application as a raw, unformatted, and reliable physical disk; the size of the storage volumes ranges from one gigabyte to one terabyte. </a:t>
            </a:r>
          </a:p>
          <a:p>
            <a:pPr marL="285750" indent="-285750">
              <a:buFont typeface="Arial" panose="020B0604020202020204" pitchFamily="34" charset="0"/>
              <a:buChar char="•"/>
            </a:pPr>
            <a:r>
              <a:rPr lang="en-US" dirty="0">
                <a:solidFill>
                  <a:schemeClr val="bg1"/>
                </a:solidFill>
              </a:rPr>
              <a:t>The volumes are grouped together in availability zones and are automatically replicated in each zone. </a:t>
            </a:r>
          </a:p>
          <a:p>
            <a:pPr marL="285750" indent="-285750">
              <a:buFont typeface="Arial" panose="020B0604020202020204" pitchFamily="34" charset="0"/>
              <a:buChar char="•"/>
            </a:pPr>
            <a:r>
              <a:rPr lang="en-US" dirty="0">
                <a:solidFill>
                  <a:schemeClr val="bg1"/>
                </a:solidFill>
              </a:rPr>
              <a:t>An EC2 instance may mount multiple volumes, but a volume cannot be shared among multiple instances. </a:t>
            </a:r>
          </a:p>
          <a:p>
            <a:pPr marL="285750" indent="-285750">
              <a:buFont typeface="Arial" panose="020B0604020202020204" pitchFamily="34" charset="0"/>
              <a:buChar char="•"/>
            </a:pPr>
            <a:r>
              <a:rPr lang="en-US" dirty="0">
                <a:solidFill>
                  <a:schemeClr val="bg1"/>
                </a:solidFill>
              </a:rPr>
              <a:t>The EBS supports the creation of snapshots of the volumes attached to an instance and then uses them to restart an instance. </a:t>
            </a:r>
          </a:p>
          <a:p>
            <a:pPr marL="285750" indent="-285750">
              <a:buFont typeface="Arial" panose="020B0604020202020204" pitchFamily="34" charset="0"/>
              <a:buChar char="•"/>
            </a:pPr>
            <a:r>
              <a:rPr lang="en-US" dirty="0">
                <a:solidFill>
                  <a:schemeClr val="bg1"/>
                </a:solidFill>
              </a:rPr>
              <a:t>The storage strategy provided by EBS is suitable for database applications, file systems, and applications using raw data devices</a:t>
            </a:r>
            <a:endParaRPr lang="en-IN" dirty="0">
              <a:solidFill>
                <a:schemeClr val="bg1"/>
              </a:solidFill>
            </a:endParaRPr>
          </a:p>
        </p:txBody>
      </p:sp>
    </p:spTree>
    <p:extLst>
      <p:ext uri="{BB962C8B-B14F-4D97-AF65-F5344CB8AC3E}">
        <p14:creationId xmlns:p14="http://schemas.microsoft.com/office/powerpoint/2010/main" val="986356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84892"/>
            <a:ext cx="8534401" cy="810741"/>
          </a:xfrm>
        </p:spPr>
        <p:txBody>
          <a:bodyPr/>
          <a:lstStyle/>
          <a:p>
            <a:r>
              <a:rPr lang="en-IN" dirty="0"/>
              <a:t>Cloud computing at Amazon</a:t>
            </a:r>
          </a:p>
        </p:txBody>
      </p:sp>
      <p:sp>
        <p:nvSpPr>
          <p:cNvPr id="3" name="Text Placeholder 2"/>
          <p:cNvSpPr>
            <a:spLocks noGrp="1"/>
          </p:cNvSpPr>
          <p:nvPr>
            <p:ph type="body" idx="1"/>
          </p:nvPr>
        </p:nvSpPr>
        <p:spPr>
          <a:xfrm>
            <a:off x="329513" y="1134762"/>
            <a:ext cx="11714205" cy="5513173"/>
          </a:xfrm>
        </p:spPr>
        <p:txBody>
          <a:bodyPr/>
          <a:lstStyle/>
          <a:p>
            <a:pPr marL="285750" indent="-285750">
              <a:buFont typeface="Arial" panose="020B0604020202020204" pitchFamily="34" charset="0"/>
              <a:buChar char="•"/>
            </a:pPr>
            <a:r>
              <a:rPr lang="en-US" b="1" dirty="0">
                <a:solidFill>
                  <a:schemeClr val="bg1"/>
                </a:solidFill>
              </a:rPr>
              <a:t>Simple DB </a:t>
            </a:r>
            <a:r>
              <a:rPr lang="en-US" dirty="0">
                <a:solidFill>
                  <a:schemeClr val="bg1"/>
                </a:solidFill>
              </a:rPr>
              <a:t>is a </a:t>
            </a:r>
            <a:r>
              <a:rPr lang="en-US" dirty="0" err="1">
                <a:solidFill>
                  <a:schemeClr val="bg1"/>
                </a:solidFill>
              </a:rPr>
              <a:t>nonrelational</a:t>
            </a:r>
            <a:r>
              <a:rPr lang="en-US" dirty="0">
                <a:solidFill>
                  <a:schemeClr val="bg1"/>
                </a:solidFill>
              </a:rPr>
              <a:t> data store that allows developers to store and query data items via Web services requests. Simple DB creates multiple geographically distributed copies of each data item and supports high-performance Web applications; at the same time, it automatically manages infrastructure provisioning, hardware and software maintenance, replication and indexing of data items, and performance tuning</a:t>
            </a:r>
          </a:p>
          <a:p>
            <a:endParaRPr lang="en-US" dirty="0">
              <a:solidFill>
                <a:schemeClr val="bg1"/>
              </a:solidFill>
            </a:endParaRPr>
          </a:p>
          <a:p>
            <a:pPr marL="285750" indent="-285750">
              <a:buFont typeface="Arial" panose="020B0604020202020204" pitchFamily="34" charset="0"/>
              <a:buChar char="•"/>
            </a:pPr>
            <a:r>
              <a:rPr lang="en-US" b="1" dirty="0">
                <a:solidFill>
                  <a:schemeClr val="bg1"/>
                </a:solidFill>
              </a:rPr>
              <a:t>Simple Queue Service </a:t>
            </a:r>
            <a:r>
              <a:rPr lang="en-US" dirty="0">
                <a:solidFill>
                  <a:schemeClr val="bg1"/>
                </a:solidFill>
              </a:rPr>
              <a:t>(SQS) is a hosted message queue. SQS is a system for supporting automated workflows; it allows multiple Amazon EC2 instances to coordinate their activities by sending and receiving SQS messages. Developers can access SQS through standards-based SOAP and Query interfaces. Queues can be shared with other AWS accounts and anonymously; queue sharing can also be restricted by IP address and time-of-day</a:t>
            </a:r>
          </a:p>
          <a:p>
            <a:endParaRPr lang="en-US" dirty="0">
              <a:solidFill>
                <a:schemeClr val="bg1"/>
              </a:solidFill>
            </a:endParaRPr>
          </a:p>
          <a:p>
            <a:pPr marL="285750" indent="-285750">
              <a:buFont typeface="Arial" panose="020B0604020202020204" pitchFamily="34" charset="0"/>
              <a:buChar char="•"/>
            </a:pPr>
            <a:r>
              <a:rPr lang="en-US" b="1" dirty="0" err="1">
                <a:solidFill>
                  <a:schemeClr val="bg1"/>
                </a:solidFill>
              </a:rPr>
              <a:t>CloudWatch</a:t>
            </a:r>
            <a:r>
              <a:rPr lang="en-US" dirty="0">
                <a:solidFill>
                  <a:schemeClr val="bg1"/>
                </a:solidFill>
              </a:rPr>
              <a:t> is a monitoring infrastructure used by application developers, users, and system administrators to collect and track metrics important for optimizing the performance of applications and for increasing the efficiency of resource utilization</a:t>
            </a:r>
            <a:endParaRPr lang="en-IN" dirty="0">
              <a:solidFill>
                <a:schemeClr val="bg1"/>
              </a:solidFill>
            </a:endParaRPr>
          </a:p>
        </p:txBody>
      </p:sp>
    </p:spTree>
    <p:extLst>
      <p:ext uri="{BB962C8B-B14F-4D97-AF65-F5344CB8AC3E}">
        <p14:creationId xmlns:p14="http://schemas.microsoft.com/office/powerpoint/2010/main" val="3699301729"/>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235</TotalTime>
  <Words>4607</Words>
  <Application>Microsoft Office PowerPoint</Application>
  <PresentationFormat>Widescreen</PresentationFormat>
  <Paragraphs>271</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Century Gothic</vt:lpstr>
      <vt:lpstr>Wingdings 3</vt:lpstr>
      <vt:lpstr>Slice</vt:lpstr>
      <vt:lpstr>Cloud Infrastructure Management</vt:lpstr>
      <vt:lpstr>Introduction</vt:lpstr>
      <vt:lpstr>Cloud computing at Amazon</vt:lpstr>
      <vt:lpstr>PowerPoint Presentation</vt:lpstr>
      <vt:lpstr>Cloud computing at Amazon</vt:lpstr>
      <vt:lpstr>Cloud computing at Amazon</vt:lpstr>
      <vt:lpstr>Cloud computing at Amazon</vt:lpstr>
      <vt:lpstr>Cloud computing at Amazon</vt:lpstr>
      <vt:lpstr>Cloud computing at Amazon</vt:lpstr>
      <vt:lpstr>Cloud computing at Amazon</vt:lpstr>
      <vt:lpstr>Cloud computing at Amazon</vt:lpstr>
      <vt:lpstr>Cloud computing:GOOGLE PERSPECTIVE</vt:lpstr>
      <vt:lpstr>Cloud computing:GOOGLE PERSPECTIVE</vt:lpstr>
      <vt:lpstr>Cloud computing: AZURE and ONLINE SERVICES</vt:lpstr>
      <vt:lpstr>Cloud computing: AZURE and ONLINE SERVICES</vt:lpstr>
      <vt:lpstr>Cloud computing: AZURE and ONLINE SERVICES</vt:lpstr>
      <vt:lpstr>Open-source software platforms for private clouds</vt:lpstr>
      <vt:lpstr>Open-source software platforms for private clouds</vt:lpstr>
      <vt:lpstr>PowerPoint Presentation</vt:lpstr>
      <vt:lpstr>Open-source software platforms for private clouds</vt:lpstr>
      <vt:lpstr>Open-source software platforms for private clouds</vt:lpstr>
      <vt:lpstr>Open-source software platforms for private clouds</vt:lpstr>
      <vt:lpstr>Open-source software platforms for private clouds</vt:lpstr>
      <vt:lpstr>Open-source software platforms for private clouds</vt:lpstr>
      <vt:lpstr>Cloud storage diversity and vendor lock-in</vt:lpstr>
      <vt:lpstr>Cloud storage diversity and vendor lock-in</vt:lpstr>
      <vt:lpstr>Cloud storage diversity and vendor lock-in</vt:lpstr>
      <vt:lpstr>Service- level agreements</vt:lpstr>
      <vt:lpstr>Service- level agreements</vt:lpstr>
      <vt:lpstr>Service- level agreements</vt:lpstr>
      <vt:lpstr>User experience</vt:lpstr>
      <vt:lpstr>User experience</vt:lpstr>
      <vt:lpstr>User experience</vt:lpstr>
      <vt:lpstr>Software Licensing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Cloud Infrastructure Management</dc:title>
  <dc:creator>Moulee</dc:creator>
  <cp:lastModifiedBy>Gokulakrishnan S</cp:lastModifiedBy>
  <cp:revision>24</cp:revision>
  <dcterms:created xsi:type="dcterms:W3CDTF">2024-01-26T15:43:37Z</dcterms:created>
  <dcterms:modified xsi:type="dcterms:W3CDTF">2025-02-07T03:14:50Z</dcterms:modified>
</cp:coreProperties>
</file>